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5"/>
    <p:sldId id="257" r:id="rId26"/>
    <p:sldId id="258" r:id="rId27"/>
    <p:sldId id="259" r:id="rId28"/>
    <p:sldId id="260" r:id="rId29"/>
    <p:sldId id="261" r:id="rId30"/>
    <p:sldId id="262" r:id="rId31"/>
    <p:sldId id="263" r:id="rId32"/>
    <p:sldId id="264" r:id="rId33"/>
    <p:sldId id="265" r:id="rId34"/>
    <p:sldId id="266" r:id="rId35"/>
    <p:sldId id="267" r:id="rId36"/>
    <p:sldId id="268" r:id="rId37"/>
    <p:sldId id="269" r:id="rId38"/>
    <p:sldId id="270" r:id="rId39"/>
    <p:sldId id="271" r:id="rId40"/>
    <p:sldId id="272" r:id="rId41"/>
    <p:sldId id="273" r:id="rId42"/>
    <p:sldId id="274" r:id="rId43"/>
    <p:sldId id="275" r:id="rId44"/>
    <p:sldId id="276" r:id="rId45"/>
    <p:sldId id="277" r:id="rId46"/>
    <p:sldId id="278" r:id="rId47"/>
    <p:sldId id="279" r:id="rId48"/>
    <p:sldId id="280" r:id="rId49"/>
    <p:sldId id="281" r:id="rId50"/>
    <p:sldId id="282" r:id="rId51"/>
    <p:sldId id="283" r:id="rId52"/>
    <p:sldId id="284" r:id="rId53"/>
    <p:sldId id="285" r:id="rId54"/>
    <p:sldId id="286" r:id="rId55"/>
    <p:sldId id="287" r:id="rId56"/>
    <p:sldId id="288" r:id="rId57"/>
    <p:sldId id="289" r:id="rId58"/>
    <p:sldId id="290" r:id="rId5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Fredoka" charset="1" panose="02000000000000000000"/>
      <p:regular r:id="rId10"/>
    </p:embeddedFont>
    <p:embeddedFont>
      <p:font typeface="Copperplate Gothic 32 AB" charset="1" panose="020E0807020206020404"/>
      <p:regular r:id="rId11"/>
    </p:embeddedFont>
    <p:embeddedFont>
      <p:font typeface="Copperplate Gothic 32 AB Bold" charset="1" panose="020E0707020206020404"/>
      <p:regular r:id="rId12"/>
    </p:embeddedFont>
    <p:embeddedFont>
      <p:font typeface="Canva Sans" charset="1" panose="020B0503030501040103"/>
      <p:regular r:id="rId13"/>
    </p:embeddedFont>
    <p:embeddedFont>
      <p:font typeface="Canva Sans Bold" charset="1" panose="020B0803030501040103"/>
      <p:regular r:id="rId14"/>
    </p:embeddedFont>
    <p:embeddedFont>
      <p:font typeface="Canva Sans Italics" charset="1" panose="020B0503030501040103"/>
      <p:regular r:id="rId15"/>
    </p:embeddedFont>
    <p:embeddedFont>
      <p:font typeface="Canva Sans Bold Italics" charset="1" panose="020B0803030501040103"/>
      <p:regular r:id="rId16"/>
    </p:embeddedFont>
    <p:embeddedFont>
      <p:font typeface="Canva Sans Medium" charset="1" panose="020B0603030501040103"/>
      <p:regular r:id="rId17"/>
    </p:embeddedFont>
    <p:embeddedFont>
      <p:font typeface="Canva Sans Medium Italics" charset="1" panose="020B0603030501040103"/>
      <p:regular r:id="rId18"/>
    </p:embeddedFont>
    <p:embeddedFont>
      <p:font typeface="Nunito" charset="1" panose="00000500000000000000"/>
      <p:regular r:id="rId19"/>
    </p:embeddedFont>
    <p:embeddedFont>
      <p:font typeface="Nunito Bold" charset="1" panose="00000800000000000000"/>
      <p:regular r:id="rId20"/>
    </p:embeddedFont>
    <p:embeddedFont>
      <p:font typeface="Nunito Bold Italics" charset="1" panose="00000000000000000000"/>
      <p:regular r:id="rId21"/>
    </p:embeddedFont>
    <p:embeddedFont>
      <p:font typeface="Nunito Light" charset="1" panose="00000400000000000000"/>
      <p:regular r:id="rId22"/>
    </p:embeddedFont>
    <p:embeddedFont>
      <p:font typeface="Nunito Heavy" charset="1" panose="00000000000000000000"/>
      <p:regular r:id="rId23"/>
    </p:embeddedFont>
    <p:embeddedFont>
      <p:font typeface="Nunito Heavy Italics" charset="1" panose="000000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slides/slide1.xml" Type="http://schemas.openxmlformats.org/officeDocument/2006/relationships/slide"/><Relationship Id="rId26" Target="slides/slide2.xml" Type="http://schemas.openxmlformats.org/officeDocument/2006/relationships/slide"/><Relationship Id="rId27" Target="slides/slide3.xml" Type="http://schemas.openxmlformats.org/officeDocument/2006/relationships/slide"/><Relationship Id="rId28" Target="slides/slide4.xml" Type="http://schemas.openxmlformats.org/officeDocument/2006/relationships/slide"/><Relationship Id="rId29" Target="slides/slide5.xml" Type="http://schemas.openxmlformats.org/officeDocument/2006/relationships/slide"/><Relationship Id="rId3" Target="viewProps.xml" Type="http://schemas.openxmlformats.org/officeDocument/2006/relationships/viewProps"/><Relationship Id="rId30" Target="slides/slide6.xml" Type="http://schemas.openxmlformats.org/officeDocument/2006/relationships/slide"/><Relationship Id="rId31" Target="slides/slide7.xml" Type="http://schemas.openxmlformats.org/officeDocument/2006/relationships/slide"/><Relationship Id="rId32" Target="slides/slide8.xml" Type="http://schemas.openxmlformats.org/officeDocument/2006/relationships/slide"/><Relationship Id="rId33" Target="slides/slide9.xml" Type="http://schemas.openxmlformats.org/officeDocument/2006/relationships/slide"/><Relationship Id="rId34" Target="slides/slide10.xml" Type="http://schemas.openxmlformats.org/officeDocument/2006/relationships/slide"/><Relationship Id="rId35" Target="slides/slide11.xml" Type="http://schemas.openxmlformats.org/officeDocument/2006/relationships/slide"/><Relationship Id="rId36" Target="slides/slide12.xml" Type="http://schemas.openxmlformats.org/officeDocument/2006/relationships/slide"/><Relationship Id="rId37" Target="slides/slide13.xml" Type="http://schemas.openxmlformats.org/officeDocument/2006/relationships/slide"/><Relationship Id="rId38" Target="slides/slide14.xml" Type="http://schemas.openxmlformats.org/officeDocument/2006/relationships/slide"/><Relationship Id="rId39" Target="slides/slide15.xml" Type="http://schemas.openxmlformats.org/officeDocument/2006/relationships/slide"/><Relationship Id="rId4" Target="theme/theme1.xml" Type="http://schemas.openxmlformats.org/officeDocument/2006/relationships/theme"/><Relationship Id="rId40" Target="slides/slide16.xml" Type="http://schemas.openxmlformats.org/officeDocument/2006/relationships/slide"/><Relationship Id="rId41" Target="slides/slide17.xml" Type="http://schemas.openxmlformats.org/officeDocument/2006/relationships/slide"/><Relationship Id="rId42" Target="slides/slide18.xml" Type="http://schemas.openxmlformats.org/officeDocument/2006/relationships/slide"/><Relationship Id="rId43" Target="slides/slide19.xml" Type="http://schemas.openxmlformats.org/officeDocument/2006/relationships/slide"/><Relationship Id="rId44" Target="slides/slide20.xml" Type="http://schemas.openxmlformats.org/officeDocument/2006/relationships/slide"/><Relationship Id="rId45" Target="slides/slide21.xml" Type="http://schemas.openxmlformats.org/officeDocument/2006/relationships/slide"/><Relationship Id="rId46" Target="slides/slide22.xml" Type="http://schemas.openxmlformats.org/officeDocument/2006/relationships/slide"/><Relationship Id="rId47" Target="slides/slide23.xml" Type="http://schemas.openxmlformats.org/officeDocument/2006/relationships/slide"/><Relationship Id="rId48" Target="slides/slide24.xml" Type="http://schemas.openxmlformats.org/officeDocument/2006/relationships/slide"/><Relationship Id="rId49" Target="slides/slide25.xml" Type="http://schemas.openxmlformats.org/officeDocument/2006/relationships/slide"/><Relationship Id="rId5" Target="tableStyles.xml" Type="http://schemas.openxmlformats.org/officeDocument/2006/relationships/tableStyles"/><Relationship Id="rId50" Target="slides/slide26.xml" Type="http://schemas.openxmlformats.org/officeDocument/2006/relationships/slide"/><Relationship Id="rId51" Target="slides/slide27.xml" Type="http://schemas.openxmlformats.org/officeDocument/2006/relationships/slide"/><Relationship Id="rId52" Target="slides/slide28.xml" Type="http://schemas.openxmlformats.org/officeDocument/2006/relationships/slide"/><Relationship Id="rId53" Target="slides/slide29.xml" Type="http://schemas.openxmlformats.org/officeDocument/2006/relationships/slide"/><Relationship Id="rId54" Target="slides/slide30.xml" Type="http://schemas.openxmlformats.org/officeDocument/2006/relationships/slide"/><Relationship Id="rId55" Target="slides/slide31.xml" Type="http://schemas.openxmlformats.org/officeDocument/2006/relationships/slide"/><Relationship Id="rId56" Target="slides/slide32.xml" Type="http://schemas.openxmlformats.org/officeDocument/2006/relationships/slide"/><Relationship Id="rId57" Target="slides/slide33.xml" Type="http://schemas.openxmlformats.org/officeDocument/2006/relationships/slide"/><Relationship Id="rId58" Target="slides/slide34.xml" Type="http://schemas.openxmlformats.org/officeDocument/2006/relationships/slide"/><Relationship Id="rId59" Target="slides/slide35.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2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2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2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2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2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32.png" Type="http://schemas.openxmlformats.org/officeDocument/2006/relationships/image"/><Relationship Id="rId9" Target="../media/image3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3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3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36.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jpeg" Type="http://schemas.openxmlformats.org/officeDocument/2006/relationships/image"/><Relationship Id="rId4" Target="../media/image44.jpeg" Type="http://schemas.openxmlformats.org/officeDocument/2006/relationships/image"/><Relationship Id="rId5" Target="../media/image45.jpeg" Type="http://schemas.openxmlformats.org/officeDocument/2006/relationships/image"/><Relationship Id="rId6" Target="../media/image46.jpe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9061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576611" y="8353252"/>
            <a:ext cx="19974273" cy="1420979"/>
            <a:chOff x="0" y="0"/>
            <a:chExt cx="5260714" cy="374250"/>
          </a:xfrm>
        </p:grpSpPr>
        <p:sp>
          <p:nvSpPr>
            <p:cNvPr name="Freeform 6" id="6"/>
            <p:cNvSpPr/>
            <p:nvPr/>
          </p:nvSpPr>
          <p:spPr>
            <a:xfrm flipH="false" flipV="false" rot="0">
              <a:off x="0" y="0"/>
              <a:ext cx="5260714" cy="374250"/>
            </a:xfrm>
            <a:custGeom>
              <a:avLst/>
              <a:gdLst/>
              <a:ahLst/>
              <a:cxnLst/>
              <a:rect r="r" b="b" t="t" l="l"/>
              <a:pathLst>
                <a:path h="374250" w="5260714">
                  <a:moveTo>
                    <a:pt x="0" y="0"/>
                  </a:moveTo>
                  <a:lnTo>
                    <a:pt x="5260714" y="0"/>
                  </a:lnTo>
                  <a:lnTo>
                    <a:pt x="5260714" y="374250"/>
                  </a:lnTo>
                  <a:lnTo>
                    <a:pt x="0" y="374250"/>
                  </a:lnTo>
                  <a:close/>
                </a:path>
              </a:pathLst>
            </a:custGeom>
            <a:solidFill>
              <a:srgbClr val="F1F2F2"/>
            </a:solidFill>
          </p:spPr>
        </p:sp>
        <p:sp>
          <p:nvSpPr>
            <p:cNvPr name="TextBox 7" id="7"/>
            <p:cNvSpPr txBox="true"/>
            <p:nvPr/>
          </p:nvSpPr>
          <p:spPr>
            <a:xfrm>
              <a:off x="0" y="-38100"/>
              <a:ext cx="5260714" cy="41235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28700" y="1754083"/>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2919020" y="6010601"/>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4541888" y="4551863"/>
            <a:ext cx="9076590" cy="3890703"/>
          </a:xfrm>
          <a:prstGeom prst="rect">
            <a:avLst/>
          </a:prstGeom>
        </p:spPr>
        <p:txBody>
          <a:bodyPr anchor="t" rtlCol="false" tIns="0" lIns="0" bIns="0" rIns="0">
            <a:spAutoFit/>
          </a:bodyPr>
          <a:lstStyle/>
          <a:p>
            <a:pPr algn="ctr">
              <a:lnSpc>
                <a:spcPts val="5134"/>
              </a:lnSpc>
            </a:pPr>
            <a:r>
              <a:rPr lang="en-US" sz="3667" spc="-36">
                <a:solidFill>
                  <a:srgbClr val="000000"/>
                </a:solidFill>
                <a:latin typeface="Nunito Bold"/>
              </a:rPr>
              <a:t>Prepared By: </a:t>
            </a:r>
          </a:p>
          <a:p>
            <a:pPr algn="ctr">
              <a:lnSpc>
                <a:spcPts val="5134"/>
              </a:lnSpc>
            </a:pPr>
            <a:r>
              <a:rPr lang="en-US" sz="3667" spc="-36">
                <a:solidFill>
                  <a:srgbClr val="000000"/>
                </a:solidFill>
                <a:latin typeface="Nunito Bold"/>
              </a:rPr>
              <a:t>Dixit Nisarg Avinashkumar (22B2515)</a:t>
            </a:r>
          </a:p>
          <a:p>
            <a:pPr algn="ctr">
              <a:lnSpc>
                <a:spcPts val="5134"/>
              </a:lnSpc>
            </a:pPr>
            <a:r>
              <a:rPr lang="en-US" sz="3667" spc="-36">
                <a:solidFill>
                  <a:srgbClr val="000000"/>
                </a:solidFill>
                <a:latin typeface="Nunito Bold"/>
              </a:rPr>
              <a:t>Rajit Khandelwal (22B2522)</a:t>
            </a:r>
          </a:p>
          <a:p>
            <a:pPr algn="ctr">
              <a:lnSpc>
                <a:spcPts val="5134"/>
              </a:lnSpc>
            </a:pPr>
            <a:r>
              <a:rPr lang="en-US" sz="3667" spc="-36">
                <a:solidFill>
                  <a:srgbClr val="000000"/>
                </a:solidFill>
                <a:latin typeface="Nunito Bold"/>
              </a:rPr>
              <a:t>Ajinkya Pawar (22B2514)</a:t>
            </a:r>
          </a:p>
          <a:p>
            <a:pPr algn="ctr">
              <a:lnSpc>
                <a:spcPts val="5134"/>
              </a:lnSpc>
            </a:pPr>
            <a:r>
              <a:rPr lang="en-US" sz="3667" spc="-36">
                <a:solidFill>
                  <a:srgbClr val="000000"/>
                </a:solidFill>
                <a:latin typeface="Nunito Bold"/>
              </a:rPr>
              <a:t>Nihir Shah (22B0350)</a:t>
            </a:r>
          </a:p>
          <a:p>
            <a:pPr algn="ctr">
              <a:lnSpc>
                <a:spcPts val="5134"/>
              </a:lnSpc>
            </a:pPr>
          </a:p>
        </p:txBody>
      </p:sp>
      <p:sp>
        <p:nvSpPr>
          <p:cNvPr name="TextBox 11" id="11"/>
          <p:cNvSpPr txBox="true"/>
          <p:nvPr/>
        </p:nvSpPr>
        <p:spPr>
          <a:xfrm rot="0">
            <a:off x="1028700" y="8743950"/>
            <a:ext cx="5577893" cy="514350"/>
          </a:xfrm>
          <a:prstGeom prst="rect">
            <a:avLst/>
          </a:prstGeom>
        </p:spPr>
        <p:txBody>
          <a:bodyPr anchor="t" rtlCol="false" tIns="0" lIns="0" bIns="0" rIns="0">
            <a:spAutoFit/>
          </a:bodyPr>
          <a:lstStyle/>
          <a:p>
            <a:pPr>
              <a:lnSpc>
                <a:spcPts val="4200"/>
              </a:lnSpc>
            </a:pPr>
            <a:r>
              <a:rPr lang="en-US" sz="3000">
                <a:solidFill>
                  <a:srgbClr val="000000"/>
                </a:solidFill>
                <a:latin typeface="Nunito"/>
              </a:rPr>
              <a:t>DS 203</a:t>
            </a:r>
          </a:p>
        </p:txBody>
      </p:sp>
      <p:sp>
        <p:nvSpPr>
          <p:cNvPr name="Freeform 12" id="12"/>
          <p:cNvSpPr/>
          <p:nvPr/>
        </p:nvSpPr>
        <p:spPr>
          <a:xfrm flipH="false" flipV="false" rot="0">
            <a:off x="17216912" y="-911620"/>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1604814" y="237473"/>
            <a:ext cx="14950738" cy="1793183"/>
          </a:xfrm>
          <a:prstGeom prst="rect">
            <a:avLst/>
          </a:prstGeom>
        </p:spPr>
        <p:txBody>
          <a:bodyPr anchor="t" rtlCol="false" tIns="0" lIns="0" bIns="0" rIns="0">
            <a:spAutoFit/>
          </a:bodyPr>
          <a:lstStyle/>
          <a:p>
            <a:pPr algn="ctr">
              <a:lnSpc>
                <a:spcPts val="14620"/>
              </a:lnSpc>
            </a:pPr>
            <a:r>
              <a:rPr lang="en-US" sz="10443">
                <a:solidFill>
                  <a:srgbClr val="000000"/>
                </a:solidFill>
                <a:latin typeface="Fredoka Bold"/>
              </a:rPr>
              <a:t>E7 PROJECT</a:t>
            </a:r>
          </a:p>
        </p:txBody>
      </p:sp>
      <p:sp>
        <p:nvSpPr>
          <p:cNvPr name="TextBox 14" id="14"/>
          <p:cNvSpPr txBox="true"/>
          <p:nvPr/>
        </p:nvSpPr>
        <p:spPr>
          <a:xfrm rot="0">
            <a:off x="4373046" y="2477379"/>
            <a:ext cx="9580007" cy="1419484"/>
          </a:xfrm>
          <a:prstGeom prst="rect">
            <a:avLst/>
          </a:prstGeom>
        </p:spPr>
        <p:txBody>
          <a:bodyPr anchor="t" rtlCol="false" tIns="0" lIns="0" bIns="0" rIns="0">
            <a:spAutoFit/>
          </a:bodyPr>
          <a:lstStyle/>
          <a:p>
            <a:pPr algn="ctr">
              <a:lnSpc>
                <a:spcPts val="5760"/>
              </a:lnSpc>
            </a:pPr>
            <a:r>
              <a:rPr lang="en-US" sz="4114">
                <a:solidFill>
                  <a:srgbClr val="000000"/>
                </a:solidFill>
                <a:latin typeface="Canva Sans Bold"/>
              </a:rPr>
              <a:t>Leveraging Machine Learning </a:t>
            </a:r>
          </a:p>
          <a:p>
            <a:pPr algn="ctr">
              <a:lnSpc>
                <a:spcPts val="5760"/>
              </a:lnSpc>
              <a:spcBef>
                <a:spcPct val="0"/>
              </a:spcBef>
            </a:pPr>
            <a:r>
              <a:rPr lang="en-US" sz="4114">
                <a:solidFill>
                  <a:srgbClr val="000000"/>
                </a:solidFill>
                <a:latin typeface="Canva Sans Bold"/>
              </a:rPr>
              <a:t>for Architectural Design Optimization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702620" y="163586"/>
            <a:ext cx="12329775" cy="1730229"/>
            <a:chOff x="0" y="0"/>
            <a:chExt cx="3247348" cy="455698"/>
          </a:xfrm>
        </p:grpSpPr>
        <p:sp>
          <p:nvSpPr>
            <p:cNvPr name="Freeform 3" id="3"/>
            <p:cNvSpPr/>
            <p:nvPr/>
          </p:nvSpPr>
          <p:spPr>
            <a:xfrm flipH="false" flipV="false" rot="0">
              <a:off x="0" y="0"/>
              <a:ext cx="3247348" cy="455698"/>
            </a:xfrm>
            <a:custGeom>
              <a:avLst/>
              <a:gdLst/>
              <a:ahLst/>
              <a:cxnLst/>
              <a:rect r="r" b="b" t="t" l="l"/>
              <a:pathLst>
                <a:path h="455698" w="3247348">
                  <a:moveTo>
                    <a:pt x="0" y="0"/>
                  </a:moveTo>
                  <a:lnTo>
                    <a:pt x="3247348" y="0"/>
                  </a:lnTo>
                  <a:lnTo>
                    <a:pt x="3247348" y="455698"/>
                  </a:lnTo>
                  <a:lnTo>
                    <a:pt x="0" y="455698"/>
                  </a:lnTo>
                  <a:close/>
                </a:path>
              </a:pathLst>
            </a:custGeom>
            <a:solidFill>
              <a:srgbClr val="F1F2F2"/>
            </a:solidFill>
            <a:ln w="38100" cap="sq">
              <a:solidFill>
                <a:srgbClr val="000000"/>
              </a:solidFill>
              <a:prstDash val="solid"/>
              <a:miter/>
            </a:ln>
          </p:spPr>
        </p:sp>
        <p:sp>
          <p:nvSpPr>
            <p:cNvPr name="TextBox 4" id="4"/>
            <p:cNvSpPr txBox="true"/>
            <p:nvPr/>
          </p:nvSpPr>
          <p:spPr>
            <a:xfrm>
              <a:off x="0" y="-66675"/>
              <a:ext cx="3247348" cy="522373"/>
            </a:xfrm>
            <a:prstGeom prst="rect">
              <a:avLst/>
            </a:prstGeom>
          </p:spPr>
          <p:txBody>
            <a:bodyPr anchor="ctr" rtlCol="false" tIns="50800" lIns="50800" bIns="50800" rIns="50800"/>
            <a:lstStyle/>
            <a:p>
              <a:pPr algn="ctr">
                <a:lnSpc>
                  <a:spcPts val="5179"/>
                </a:lnSpc>
                <a:spcBef>
                  <a:spcPct val="0"/>
                </a:spcBef>
              </a:pPr>
              <a:r>
                <a:rPr lang="en-US" sz="3699">
                  <a:solidFill>
                    <a:srgbClr val="0E0403"/>
                  </a:solidFill>
                  <a:latin typeface="Canva Sans Bold"/>
                </a:rPr>
                <a:t>Output of Part 1 (Approach 1)</a:t>
              </a:r>
            </a:p>
          </p:txBody>
        </p:sp>
      </p:grpSp>
      <p:sp>
        <p:nvSpPr>
          <p:cNvPr name="Freeform 5" id="5"/>
          <p:cNvSpPr/>
          <p:nvPr/>
        </p:nvSpPr>
        <p:spPr>
          <a:xfrm flipH="false" flipV="false" rot="0">
            <a:off x="3862400" y="2187157"/>
            <a:ext cx="10563200" cy="7071143"/>
          </a:xfrm>
          <a:custGeom>
            <a:avLst/>
            <a:gdLst/>
            <a:ahLst/>
            <a:cxnLst/>
            <a:rect r="r" b="b" t="t" l="l"/>
            <a:pathLst>
              <a:path h="7071143" w="10563200">
                <a:moveTo>
                  <a:pt x="0" y="0"/>
                </a:moveTo>
                <a:lnTo>
                  <a:pt x="10563200" y="0"/>
                </a:lnTo>
                <a:lnTo>
                  <a:pt x="10563200" y="7071143"/>
                </a:lnTo>
                <a:lnTo>
                  <a:pt x="0" y="7071143"/>
                </a:lnTo>
                <a:lnTo>
                  <a:pt x="0" y="0"/>
                </a:lnTo>
                <a:close/>
              </a:path>
            </a:pathLst>
          </a:custGeom>
          <a:blipFill>
            <a:blip r:embed="rId2"/>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3142605" y="3407052"/>
            <a:ext cx="4927677" cy="1532060"/>
          </a:xfrm>
          <a:custGeom>
            <a:avLst/>
            <a:gdLst/>
            <a:ahLst/>
            <a:cxnLst/>
            <a:rect r="r" b="b" t="t" l="l"/>
            <a:pathLst>
              <a:path h="1532060" w="4927677">
                <a:moveTo>
                  <a:pt x="0" y="0"/>
                </a:moveTo>
                <a:lnTo>
                  <a:pt x="4927677" y="0"/>
                </a:lnTo>
                <a:lnTo>
                  <a:pt x="4927677" y="1532060"/>
                </a:lnTo>
                <a:lnTo>
                  <a:pt x="0" y="15320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17718" y="7264310"/>
            <a:ext cx="4927677" cy="1532060"/>
          </a:xfrm>
          <a:custGeom>
            <a:avLst/>
            <a:gdLst/>
            <a:ahLst/>
            <a:cxnLst/>
            <a:rect r="r" b="b" t="t" l="l"/>
            <a:pathLst>
              <a:path h="1532060" w="4927677">
                <a:moveTo>
                  <a:pt x="0" y="0"/>
                </a:moveTo>
                <a:lnTo>
                  <a:pt x="4927677" y="0"/>
                </a:lnTo>
                <a:lnTo>
                  <a:pt x="4927677" y="1532059"/>
                </a:lnTo>
                <a:lnTo>
                  <a:pt x="0" y="15320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028700" y="3407052"/>
            <a:ext cx="7522151" cy="6145321"/>
            <a:chOff x="0" y="0"/>
            <a:chExt cx="1981143" cy="1618521"/>
          </a:xfrm>
        </p:grpSpPr>
        <p:sp>
          <p:nvSpPr>
            <p:cNvPr name="Freeform 8" id="8"/>
            <p:cNvSpPr/>
            <p:nvPr/>
          </p:nvSpPr>
          <p:spPr>
            <a:xfrm flipH="false" flipV="false" rot="0">
              <a:off x="0" y="0"/>
              <a:ext cx="1981143" cy="1618521"/>
            </a:xfrm>
            <a:custGeom>
              <a:avLst/>
              <a:gdLst/>
              <a:ahLst/>
              <a:cxnLst/>
              <a:rect r="r" b="b" t="t" l="l"/>
              <a:pathLst>
                <a:path h="1618521" w="1981143">
                  <a:moveTo>
                    <a:pt x="0" y="0"/>
                  </a:moveTo>
                  <a:lnTo>
                    <a:pt x="1981143" y="0"/>
                  </a:lnTo>
                  <a:lnTo>
                    <a:pt x="1981143" y="1618521"/>
                  </a:lnTo>
                  <a:lnTo>
                    <a:pt x="0" y="1618521"/>
                  </a:lnTo>
                  <a:close/>
                </a:path>
              </a:pathLst>
            </a:custGeom>
            <a:solidFill>
              <a:srgbClr val="F1F2F2"/>
            </a:solidFill>
          </p:spPr>
        </p:sp>
        <p:sp>
          <p:nvSpPr>
            <p:cNvPr name="TextBox 9" id="9"/>
            <p:cNvSpPr txBox="true"/>
            <p:nvPr/>
          </p:nvSpPr>
          <p:spPr>
            <a:xfrm>
              <a:off x="0" y="-57150"/>
              <a:ext cx="1981143" cy="1675671"/>
            </a:xfrm>
            <a:prstGeom prst="rect">
              <a:avLst/>
            </a:prstGeom>
          </p:spPr>
          <p:txBody>
            <a:bodyPr anchor="ctr" rtlCol="false" tIns="50800" lIns="50800" bIns="50800" rIns="50800"/>
            <a:lstStyle/>
            <a:p>
              <a:pPr algn="ctr">
                <a:lnSpc>
                  <a:spcPts val="4059"/>
                </a:lnSpc>
              </a:pPr>
            </a:p>
            <a:p>
              <a:pPr algn="ctr">
                <a:lnSpc>
                  <a:spcPts val="4059"/>
                </a:lnSpc>
              </a:pPr>
            </a:p>
            <a:p>
              <a:pPr algn="ctr">
                <a:lnSpc>
                  <a:spcPts val="4059"/>
                </a:lnSpc>
              </a:pPr>
              <a:r>
                <a:rPr lang="en-US" sz="2899">
                  <a:solidFill>
                    <a:srgbClr val="0E0403"/>
                  </a:solidFill>
                  <a:latin typeface="Canva Sans"/>
                </a:rPr>
                <a:t>This segment of the code will load images from the specified directory.</a:t>
              </a:r>
            </a:p>
            <a:p>
              <a:pPr algn="ctr">
                <a:lnSpc>
                  <a:spcPts val="4059"/>
                </a:lnSpc>
              </a:pPr>
            </a:p>
            <a:p>
              <a:pPr algn="ctr">
                <a:lnSpc>
                  <a:spcPts val="4059"/>
                </a:lnSpc>
              </a:pPr>
              <a:r>
                <a:rPr lang="en-US" sz="2899">
                  <a:solidFill>
                    <a:srgbClr val="0E0403"/>
                  </a:solidFill>
                  <a:latin typeface="Canva Sans"/>
                </a:rPr>
                <a:t>Ensuring uniform representation by preprocessing.</a:t>
              </a:r>
            </a:p>
            <a:p>
              <a:pPr algn="ctr">
                <a:lnSpc>
                  <a:spcPts val="4059"/>
                </a:lnSpc>
                <a:spcBef>
                  <a:spcPct val="0"/>
                </a:spcBef>
              </a:pPr>
            </a:p>
          </p:txBody>
        </p:sp>
      </p:grpSp>
      <p:grpSp>
        <p:nvGrpSpPr>
          <p:cNvPr name="Group 10" id="10"/>
          <p:cNvGrpSpPr/>
          <p:nvPr/>
        </p:nvGrpSpPr>
        <p:grpSpPr>
          <a:xfrm rot="0">
            <a:off x="2979113" y="687305"/>
            <a:ext cx="12329775" cy="1730229"/>
            <a:chOff x="0" y="0"/>
            <a:chExt cx="3247348" cy="455698"/>
          </a:xfrm>
        </p:grpSpPr>
        <p:sp>
          <p:nvSpPr>
            <p:cNvPr name="Freeform 11" id="11"/>
            <p:cNvSpPr/>
            <p:nvPr/>
          </p:nvSpPr>
          <p:spPr>
            <a:xfrm flipH="false" flipV="false" rot="0">
              <a:off x="0" y="0"/>
              <a:ext cx="3247348" cy="455698"/>
            </a:xfrm>
            <a:custGeom>
              <a:avLst/>
              <a:gdLst/>
              <a:ahLst/>
              <a:cxnLst/>
              <a:rect r="r" b="b" t="t" l="l"/>
              <a:pathLst>
                <a:path h="455698" w="3247348">
                  <a:moveTo>
                    <a:pt x="0" y="0"/>
                  </a:moveTo>
                  <a:lnTo>
                    <a:pt x="3247348" y="0"/>
                  </a:lnTo>
                  <a:lnTo>
                    <a:pt x="3247348" y="455698"/>
                  </a:lnTo>
                  <a:lnTo>
                    <a:pt x="0" y="455698"/>
                  </a:lnTo>
                  <a:close/>
                </a:path>
              </a:pathLst>
            </a:custGeom>
            <a:solidFill>
              <a:srgbClr val="F1F2F2"/>
            </a:solidFill>
            <a:ln w="38100" cap="sq">
              <a:solidFill>
                <a:srgbClr val="000000"/>
              </a:solidFill>
              <a:prstDash val="solid"/>
              <a:miter/>
            </a:ln>
          </p:spPr>
        </p:sp>
        <p:sp>
          <p:nvSpPr>
            <p:cNvPr name="TextBox 12" id="12"/>
            <p:cNvSpPr txBox="true"/>
            <p:nvPr/>
          </p:nvSpPr>
          <p:spPr>
            <a:xfrm>
              <a:off x="0" y="-66675"/>
              <a:ext cx="3247348" cy="522373"/>
            </a:xfrm>
            <a:prstGeom prst="rect">
              <a:avLst/>
            </a:prstGeom>
          </p:spPr>
          <p:txBody>
            <a:bodyPr anchor="ctr" rtlCol="false" tIns="50800" lIns="50800" bIns="50800" rIns="50800"/>
            <a:lstStyle/>
            <a:p>
              <a:pPr algn="ctr">
                <a:lnSpc>
                  <a:spcPts val="5179"/>
                </a:lnSpc>
                <a:spcBef>
                  <a:spcPct val="0"/>
                </a:spcBef>
              </a:pPr>
              <a:r>
                <a:rPr lang="en-US" sz="3699">
                  <a:solidFill>
                    <a:srgbClr val="0E0403"/>
                  </a:solidFill>
                  <a:latin typeface="Canva Sans Bold"/>
                </a:rPr>
                <a:t>Executive Overview (Approach 2) - Part 1</a:t>
              </a:r>
            </a:p>
          </p:txBody>
        </p:sp>
      </p:grpSp>
      <p:grpSp>
        <p:nvGrpSpPr>
          <p:cNvPr name="Group 13" id="13"/>
          <p:cNvGrpSpPr/>
          <p:nvPr/>
        </p:nvGrpSpPr>
        <p:grpSpPr>
          <a:xfrm rot="0">
            <a:off x="-576611" y="8801100"/>
            <a:ext cx="19974273" cy="1861295"/>
            <a:chOff x="0" y="0"/>
            <a:chExt cx="5260714" cy="490218"/>
          </a:xfrm>
        </p:grpSpPr>
        <p:sp>
          <p:nvSpPr>
            <p:cNvPr name="Freeform 14" id="14"/>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5" id="15"/>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0">
            <a:off x="4285782" y="2417534"/>
            <a:ext cx="859614" cy="1291769"/>
          </a:xfrm>
          <a:custGeom>
            <a:avLst/>
            <a:gdLst/>
            <a:ahLst/>
            <a:cxnLst/>
            <a:rect r="r" b="b" t="t" l="l"/>
            <a:pathLst>
              <a:path h="1291769" w="859614">
                <a:moveTo>
                  <a:pt x="0" y="0"/>
                </a:moveTo>
                <a:lnTo>
                  <a:pt x="859613" y="0"/>
                </a:lnTo>
                <a:lnTo>
                  <a:pt x="859613" y="1291769"/>
                </a:lnTo>
                <a:lnTo>
                  <a:pt x="0" y="12917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3142605" y="2417534"/>
            <a:ext cx="859614" cy="1291769"/>
          </a:xfrm>
          <a:custGeom>
            <a:avLst/>
            <a:gdLst/>
            <a:ahLst/>
            <a:cxnLst/>
            <a:rect r="r" b="b" t="t" l="l"/>
            <a:pathLst>
              <a:path h="1291769" w="859614">
                <a:moveTo>
                  <a:pt x="0" y="0"/>
                </a:moveTo>
                <a:lnTo>
                  <a:pt x="859613" y="0"/>
                </a:lnTo>
                <a:lnTo>
                  <a:pt x="859613" y="1291769"/>
                </a:lnTo>
                <a:lnTo>
                  <a:pt x="0" y="12917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8884371" y="3786835"/>
            <a:ext cx="9185911" cy="2713330"/>
          </a:xfrm>
          <a:custGeom>
            <a:avLst/>
            <a:gdLst/>
            <a:ahLst/>
            <a:cxnLst/>
            <a:rect r="r" b="b" t="t" l="l"/>
            <a:pathLst>
              <a:path h="2713330" w="9185911">
                <a:moveTo>
                  <a:pt x="0" y="0"/>
                </a:moveTo>
                <a:lnTo>
                  <a:pt x="9185911" y="0"/>
                </a:lnTo>
                <a:lnTo>
                  <a:pt x="9185911" y="2713330"/>
                </a:lnTo>
                <a:lnTo>
                  <a:pt x="0" y="2713330"/>
                </a:lnTo>
                <a:lnTo>
                  <a:pt x="0" y="0"/>
                </a:lnTo>
                <a:close/>
              </a:path>
            </a:pathLst>
          </a:custGeom>
          <a:blipFill>
            <a:blip r:embed="rId8"/>
            <a:stretch>
              <a:fillRect l="0" t="0" r="0" b="0"/>
            </a:stretch>
          </a:blipFill>
        </p:spPr>
      </p:sp>
      <p:sp>
        <p:nvSpPr>
          <p:cNvPr name="TextBox 19" id="19"/>
          <p:cNvSpPr txBox="true"/>
          <p:nvPr/>
        </p:nvSpPr>
        <p:spPr>
          <a:xfrm rot="0">
            <a:off x="-144100" y="4031990"/>
            <a:ext cx="9719377" cy="1565445"/>
          </a:xfrm>
          <a:prstGeom prst="rect">
            <a:avLst/>
          </a:prstGeom>
        </p:spPr>
        <p:txBody>
          <a:bodyPr anchor="t" rtlCol="false" tIns="0" lIns="0" bIns="0" rIns="0">
            <a:spAutoFit/>
          </a:bodyPr>
          <a:lstStyle/>
          <a:p>
            <a:pPr algn="ctr">
              <a:lnSpc>
                <a:spcPts val="4097"/>
              </a:lnSpc>
            </a:pPr>
            <a:r>
              <a:rPr lang="en-US" sz="2926">
                <a:solidFill>
                  <a:srgbClr val="000000"/>
                </a:solidFill>
                <a:latin typeface="Fredoka Bold"/>
              </a:rPr>
              <a:t>IMAGE LOADING AND PREPROCESSING:</a:t>
            </a:r>
          </a:p>
          <a:p>
            <a:pPr algn="ctr">
              <a:lnSpc>
                <a:spcPts val="4097"/>
              </a:lnSpc>
            </a:pPr>
          </a:p>
          <a:p>
            <a:pPr algn="ctr">
              <a:lnSpc>
                <a:spcPts val="4331"/>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25747"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3142605" y="3407052"/>
            <a:ext cx="4927677" cy="1532060"/>
          </a:xfrm>
          <a:custGeom>
            <a:avLst/>
            <a:gdLst/>
            <a:ahLst/>
            <a:cxnLst/>
            <a:rect r="r" b="b" t="t" l="l"/>
            <a:pathLst>
              <a:path h="1532060" w="4927677">
                <a:moveTo>
                  <a:pt x="0" y="0"/>
                </a:moveTo>
                <a:lnTo>
                  <a:pt x="4927677" y="0"/>
                </a:lnTo>
                <a:lnTo>
                  <a:pt x="4927677" y="1532060"/>
                </a:lnTo>
                <a:lnTo>
                  <a:pt x="0" y="15320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17718" y="7264364"/>
            <a:ext cx="4927677" cy="1532060"/>
          </a:xfrm>
          <a:custGeom>
            <a:avLst/>
            <a:gdLst/>
            <a:ahLst/>
            <a:cxnLst/>
            <a:rect r="r" b="b" t="t" l="l"/>
            <a:pathLst>
              <a:path h="1532060" w="4927677">
                <a:moveTo>
                  <a:pt x="0" y="0"/>
                </a:moveTo>
                <a:lnTo>
                  <a:pt x="4927677" y="0"/>
                </a:lnTo>
                <a:lnTo>
                  <a:pt x="4927677" y="1532059"/>
                </a:lnTo>
                <a:lnTo>
                  <a:pt x="0" y="15320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857523" y="2676807"/>
            <a:ext cx="8286477" cy="10422796"/>
            <a:chOff x="0" y="0"/>
            <a:chExt cx="2182447" cy="2745099"/>
          </a:xfrm>
        </p:grpSpPr>
        <p:sp>
          <p:nvSpPr>
            <p:cNvPr name="Freeform 8" id="8"/>
            <p:cNvSpPr/>
            <p:nvPr/>
          </p:nvSpPr>
          <p:spPr>
            <a:xfrm flipH="false" flipV="false" rot="0">
              <a:off x="0" y="0"/>
              <a:ext cx="2182447" cy="2745099"/>
            </a:xfrm>
            <a:custGeom>
              <a:avLst/>
              <a:gdLst/>
              <a:ahLst/>
              <a:cxnLst/>
              <a:rect r="r" b="b" t="t" l="l"/>
              <a:pathLst>
                <a:path h="2745099" w="2182447">
                  <a:moveTo>
                    <a:pt x="0" y="0"/>
                  </a:moveTo>
                  <a:lnTo>
                    <a:pt x="2182447" y="0"/>
                  </a:lnTo>
                  <a:lnTo>
                    <a:pt x="2182447" y="2745099"/>
                  </a:lnTo>
                  <a:lnTo>
                    <a:pt x="0" y="2745099"/>
                  </a:lnTo>
                  <a:close/>
                </a:path>
              </a:pathLst>
            </a:custGeom>
            <a:solidFill>
              <a:srgbClr val="F1F2F2"/>
            </a:solidFill>
          </p:spPr>
        </p:sp>
        <p:sp>
          <p:nvSpPr>
            <p:cNvPr name="TextBox 9" id="9"/>
            <p:cNvSpPr txBox="true"/>
            <p:nvPr/>
          </p:nvSpPr>
          <p:spPr>
            <a:xfrm>
              <a:off x="0" y="-57150"/>
              <a:ext cx="2182447" cy="2802249"/>
            </a:xfrm>
            <a:prstGeom prst="rect">
              <a:avLst/>
            </a:prstGeom>
          </p:spPr>
          <p:txBody>
            <a:bodyPr anchor="ctr" rtlCol="false" tIns="50800" lIns="50800" bIns="50800" rIns="50800"/>
            <a:lstStyle/>
            <a:p>
              <a:pPr algn="ctr">
                <a:lnSpc>
                  <a:spcPts val="4059"/>
                </a:lnSpc>
              </a:pPr>
            </a:p>
            <a:p>
              <a:pPr algn="ctr">
                <a:lnSpc>
                  <a:spcPts val="4059"/>
                </a:lnSpc>
              </a:pPr>
            </a:p>
            <a:p>
              <a:pPr algn="ctr">
                <a:lnSpc>
                  <a:spcPts val="4059"/>
                </a:lnSpc>
              </a:pPr>
            </a:p>
            <a:p>
              <a:pPr algn="ctr">
                <a:lnSpc>
                  <a:spcPts val="4059"/>
                </a:lnSpc>
              </a:pPr>
            </a:p>
            <a:p>
              <a:pPr algn="ctr">
                <a:lnSpc>
                  <a:spcPts val="4059"/>
                </a:lnSpc>
              </a:pPr>
              <a:r>
                <a:rPr lang="en-US" sz="2899">
                  <a:solidFill>
                    <a:srgbClr val="0E0403"/>
                  </a:solidFill>
                  <a:latin typeface="Canva Sans"/>
                </a:rPr>
                <a:t>Utilizing Local Binary Pattern (LBP) technique to extract texture features from the grayscale images.</a:t>
              </a:r>
            </a:p>
            <a:p>
              <a:pPr algn="ctr">
                <a:lnSpc>
                  <a:spcPts val="4059"/>
                </a:lnSpc>
              </a:pPr>
            </a:p>
            <a:p>
              <a:pPr algn="ctr">
                <a:lnSpc>
                  <a:spcPts val="4059"/>
                </a:lnSpc>
              </a:pPr>
              <a:r>
                <a:rPr lang="en-US" sz="2899">
                  <a:solidFill>
                    <a:srgbClr val="0E0403"/>
                  </a:solidFill>
                  <a:latin typeface="Canva Sans"/>
                </a:rPr>
                <a:t>Computing local texture descriptors for each pixel by comparing intensities with neighbors.</a:t>
              </a:r>
            </a:p>
            <a:p>
              <a:pPr algn="ctr">
                <a:lnSpc>
                  <a:spcPts val="4059"/>
                </a:lnSpc>
              </a:pPr>
            </a:p>
            <a:p>
              <a:pPr algn="ctr">
                <a:lnSpc>
                  <a:spcPts val="4059"/>
                </a:lnSpc>
              </a:pPr>
              <a:r>
                <a:rPr lang="en-US" sz="2899">
                  <a:solidFill>
                    <a:srgbClr val="0E0403"/>
                  </a:solidFill>
                  <a:latin typeface="Canva Sans"/>
                </a:rPr>
                <a:t>LBP is invariant to monotonic grayscale transformations, making it robust against variations in illumination</a:t>
              </a:r>
            </a:p>
            <a:p>
              <a:pPr algn="ctr">
                <a:lnSpc>
                  <a:spcPts val="4059"/>
                </a:lnSpc>
              </a:pPr>
            </a:p>
            <a:p>
              <a:pPr algn="ctr">
                <a:lnSpc>
                  <a:spcPts val="4059"/>
                </a:lnSpc>
              </a:pPr>
            </a:p>
            <a:p>
              <a:pPr algn="ctr">
                <a:lnSpc>
                  <a:spcPts val="4059"/>
                </a:lnSpc>
              </a:pPr>
            </a:p>
            <a:p>
              <a:pPr algn="ctr">
                <a:lnSpc>
                  <a:spcPts val="4059"/>
                </a:lnSpc>
              </a:pPr>
            </a:p>
            <a:p>
              <a:pPr algn="ctr">
                <a:lnSpc>
                  <a:spcPts val="4059"/>
                </a:lnSpc>
              </a:pPr>
            </a:p>
            <a:p>
              <a:pPr algn="ctr">
                <a:lnSpc>
                  <a:spcPts val="4059"/>
                </a:lnSpc>
                <a:spcBef>
                  <a:spcPct val="0"/>
                </a:spcBef>
              </a:pPr>
            </a:p>
          </p:txBody>
        </p:sp>
      </p:grpSp>
      <p:grpSp>
        <p:nvGrpSpPr>
          <p:cNvPr name="Group 10" id="10"/>
          <p:cNvGrpSpPr/>
          <p:nvPr/>
        </p:nvGrpSpPr>
        <p:grpSpPr>
          <a:xfrm rot="0">
            <a:off x="2979113" y="687305"/>
            <a:ext cx="12329775" cy="1730229"/>
            <a:chOff x="0" y="0"/>
            <a:chExt cx="3247348" cy="455698"/>
          </a:xfrm>
        </p:grpSpPr>
        <p:sp>
          <p:nvSpPr>
            <p:cNvPr name="Freeform 11" id="11"/>
            <p:cNvSpPr/>
            <p:nvPr/>
          </p:nvSpPr>
          <p:spPr>
            <a:xfrm flipH="false" flipV="false" rot="0">
              <a:off x="0" y="0"/>
              <a:ext cx="3247348" cy="455698"/>
            </a:xfrm>
            <a:custGeom>
              <a:avLst/>
              <a:gdLst/>
              <a:ahLst/>
              <a:cxnLst/>
              <a:rect r="r" b="b" t="t" l="l"/>
              <a:pathLst>
                <a:path h="455698" w="3247348">
                  <a:moveTo>
                    <a:pt x="0" y="0"/>
                  </a:moveTo>
                  <a:lnTo>
                    <a:pt x="3247348" y="0"/>
                  </a:lnTo>
                  <a:lnTo>
                    <a:pt x="3247348" y="455698"/>
                  </a:lnTo>
                  <a:lnTo>
                    <a:pt x="0" y="455698"/>
                  </a:lnTo>
                  <a:close/>
                </a:path>
              </a:pathLst>
            </a:custGeom>
            <a:solidFill>
              <a:srgbClr val="F1F2F2"/>
            </a:solidFill>
            <a:ln w="38100" cap="sq">
              <a:solidFill>
                <a:srgbClr val="000000"/>
              </a:solidFill>
              <a:prstDash val="solid"/>
              <a:miter/>
            </a:ln>
          </p:spPr>
        </p:sp>
        <p:sp>
          <p:nvSpPr>
            <p:cNvPr name="TextBox 12" id="12"/>
            <p:cNvSpPr txBox="true"/>
            <p:nvPr/>
          </p:nvSpPr>
          <p:spPr>
            <a:xfrm>
              <a:off x="0" y="-66675"/>
              <a:ext cx="3247348" cy="522373"/>
            </a:xfrm>
            <a:prstGeom prst="rect">
              <a:avLst/>
            </a:prstGeom>
          </p:spPr>
          <p:txBody>
            <a:bodyPr anchor="ctr" rtlCol="false" tIns="50800" lIns="50800" bIns="50800" rIns="50800"/>
            <a:lstStyle/>
            <a:p>
              <a:pPr algn="ctr">
                <a:lnSpc>
                  <a:spcPts val="5179"/>
                </a:lnSpc>
                <a:spcBef>
                  <a:spcPct val="0"/>
                </a:spcBef>
              </a:pPr>
              <a:r>
                <a:rPr lang="en-US" sz="3699">
                  <a:solidFill>
                    <a:srgbClr val="0E0403"/>
                  </a:solidFill>
                  <a:latin typeface="Canva Sans Bold"/>
                </a:rPr>
                <a:t>Executive Overview (Approach 2) - Part 1</a:t>
              </a:r>
            </a:p>
          </p:txBody>
        </p:sp>
      </p:grpSp>
      <p:sp>
        <p:nvSpPr>
          <p:cNvPr name="Freeform 13" id="13"/>
          <p:cNvSpPr/>
          <p:nvPr/>
        </p:nvSpPr>
        <p:spPr>
          <a:xfrm flipH="false" flipV="false" rot="0">
            <a:off x="4285782" y="2417534"/>
            <a:ext cx="859614" cy="1291769"/>
          </a:xfrm>
          <a:custGeom>
            <a:avLst/>
            <a:gdLst/>
            <a:ahLst/>
            <a:cxnLst/>
            <a:rect r="r" b="b" t="t" l="l"/>
            <a:pathLst>
              <a:path h="1291769" w="859614">
                <a:moveTo>
                  <a:pt x="0" y="0"/>
                </a:moveTo>
                <a:lnTo>
                  <a:pt x="859613" y="0"/>
                </a:lnTo>
                <a:lnTo>
                  <a:pt x="859613" y="1291769"/>
                </a:lnTo>
                <a:lnTo>
                  <a:pt x="0" y="12917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3142605" y="2417534"/>
            <a:ext cx="859614" cy="1291769"/>
          </a:xfrm>
          <a:custGeom>
            <a:avLst/>
            <a:gdLst/>
            <a:ahLst/>
            <a:cxnLst/>
            <a:rect r="r" b="b" t="t" l="l"/>
            <a:pathLst>
              <a:path h="1291769" w="859614">
                <a:moveTo>
                  <a:pt x="0" y="0"/>
                </a:moveTo>
                <a:lnTo>
                  <a:pt x="859613" y="0"/>
                </a:lnTo>
                <a:lnTo>
                  <a:pt x="859613" y="1291769"/>
                </a:lnTo>
                <a:lnTo>
                  <a:pt x="0" y="12917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9512426" y="3833142"/>
            <a:ext cx="8775574" cy="4055064"/>
          </a:xfrm>
          <a:custGeom>
            <a:avLst/>
            <a:gdLst/>
            <a:ahLst/>
            <a:cxnLst/>
            <a:rect r="r" b="b" t="t" l="l"/>
            <a:pathLst>
              <a:path h="4055064" w="8775574">
                <a:moveTo>
                  <a:pt x="0" y="0"/>
                </a:moveTo>
                <a:lnTo>
                  <a:pt x="8775574" y="0"/>
                </a:lnTo>
                <a:lnTo>
                  <a:pt x="8775574" y="4055063"/>
                </a:lnTo>
                <a:lnTo>
                  <a:pt x="0" y="4055063"/>
                </a:lnTo>
                <a:lnTo>
                  <a:pt x="0" y="0"/>
                </a:lnTo>
                <a:close/>
              </a:path>
            </a:pathLst>
          </a:custGeom>
          <a:blipFill>
            <a:blip r:embed="rId8"/>
            <a:stretch>
              <a:fillRect l="0" t="0" r="0" b="0"/>
            </a:stretch>
          </a:blipFill>
        </p:spPr>
      </p:sp>
      <p:sp>
        <p:nvSpPr>
          <p:cNvPr name="TextBox 16" id="16"/>
          <p:cNvSpPr txBox="true"/>
          <p:nvPr/>
        </p:nvSpPr>
        <p:spPr>
          <a:xfrm rot="0">
            <a:off x="503261" y="3908111"/>
            <a:ext cx="8424654" cy="1813203"/>
          </a:xfrm>
          <a:prstGeom prst="rect">
            <a:avLst/>
          </a:prstGeom>
        </p:spPr>
        <p:txBody>
          <a:bodyPr anchor="t" rtlCol="false" tIns="0" lIns="0" bIns="0" rIns="0">
            <a:spAutoFit/>
          </a:bodyPr>
          <a:lstStyle/>
          <a:p>
            <a:pPr algn="ctr">
              <a:lnSpc>
                <a:spcPts val="3551"/>
              </a:lnSpc>
            </a:pPr>
            <a:r>
              <a:rPr lang="en-US" sz="2536">
                <a:solidFill>
                  <a:srgbClr val="000000"/>
                </a:solidFill>
                <a:latin typeface="Fredoka Bold"/>
              </a:rPr>
              <a:t>FEATURE EXTRACTION USING LOCAL BINARY PATTERN (LBP):</a:t>
            </a:r>
          </a:p>
          <a:p>
            <a:pPr algn="ctr">
              <a:lnSpc>
                <a:spcPts val="3551"/>
              </a:lnSpc>
            </a:pPr>
          </a:p>
          <a:p>
            <a:pPr algn="ctr">
              <a:lnSpc>
                <a:spcPts val="3754"/>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3142605" y="3407052"/>
            <a:ext cx="4927677" cy="1532060"/>
          </a:xfrm>
          <a:custGeom>
            <a:avLst/>
            <a:gdLst/>
            <a:ahLst/>
            <a:cxnLst/>
            <a:rect r="r" b="b" t="t" l="l"/>
            <a:pathLst>
              <a:path h="1532060" w="4927677">
                <a:moveTo>
                  <a:pt x="0" y="0"/>
                </a:moveTo>
                <a:lnTo>
                  <a:pt x="4927677" y="0"/>
                </a:lnTo>
                <a:lnTo>
                  <a:pt x="4927677" y="1532060"/>
                </a:lnTo>
                <a:lnTo>
                  <a:pt x="0" y="15320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17718" y="7269040"/>
            <a:ext cx="4927677" cy="1532060"/>
          </a:xfrm>
          <a:custGeom>
            <a:avLst/>
            <a:gdLst/>
            <a:ahLst/>
            <a:cxnLst/>
            <a:rect r="r" b="b" t="t" l="l"/>
            <a:pathLst>
              <a:path h="1532060" w="4927677">
                <a:moveTo>
                  <a:pt x="0" y="0"/>
                </a:moveTo>
                <a:lnTo>
                  <a:pt x="4927677" y="0"/>
                </a:lnTo>
                <a:lnTo>
                  <a:pt x="4927677" y="1532060"/>
                </a:lnTo>
                <a:lnTo>
                  <a:pt x="0" y="15320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028700" y="3169591"/>
            <a:ext cx="7522151" cy="6822346"/>
            <a:chOff x="0" y="0"/>
            <a:chExt cx="1981143" cy="1796832"/>
          </a:xfrm>
        </p:grpSpPr>
        <p:sp>
          <p:nvSpPr>
            <p:cNvPr name="Freeform 8" id="8"/>
            <p:cNvSpPr/>
            <p:nvPr/>
          </p:nvSpPr>
          <p:spPr>
            <a:xfrm flipH="false" flipV="false" rot="0">
              <a:off x="0" y="0"/>
              <a:ext cx="1981143" cy="1796832"/>
            </a:xfrm>
            <a:custGeom>
              <a:avLst/>
              <a:gdLst/>
              <a:ahLst/>
              <a:cxnLst/>
              <a:rect r="r" b="b" t="t" l="l"/>
              <a:pathLst>
                <a:path h="1796832" w="1981143">
                  <a:moveTo>
                    <a:pt x="0" y="0"/>
                  </a:moveTo>
                  <a:lnTo>
                    <a:pt x="1981143" y="0"/>
                  </a:lnTo>
                  <a:lnTo>
                    <a:pt x="1981143" y="1796832"/>
                  </a:lnTo>
                  <a:lnTo>
                    <a:pt x="0" y="1796832"/>
                  </a:lnTo>
                  <a:close/>
                </a:path>
              </a:pathLst>
            </a:custGeom>
            <a:solidFill>
              <a:srgbClr val="F1F2F2"/>
            </a:solidFill>
          </p:spPr>
        </p:sp>
        <p:sp>
          <p:nvSpPr>
            <p:cNvPr name="TextBox 9" id="9"/>
            <p:cNvSpPr txBox="true"/>
            <p:nvPr/>
          </p:nvSpPr>
          <p:spPr>
            <a:xfrm>
              <a:off x="0" y="-47625"/>
              <a:ext cx="1981143" cy="1844457"/>
            </a:xfrm>
            <a:prstGeom prst="rect">
              <a:avLst/>
            </a:prstGeom>
          </p:spPr>
          <p:txBody>
            <a:bodyPr anchor="ctr" rtlCol="false" tIns="50800" lIns="50800" bIns="50800" rIns="50800"/>
            <a:lstStyle/>
            <a:p>
              <a:pPr algn="ctr">
                <a:lnSpc>
                  <a:spcPts val="4199"/>
                </a:lnSpc>
              </a:pPr>
            </a:p>
            <a:p>
              <a:pPr algn="ctr">
                <a:lnSpc>
                  <a:spcPts val="4199"/>
                </a:lnSpc>
              </a:pPr>
            </a:p>
            <a:p>
              <a:pPr algn="ctr">
                <a:lnSpc>
                  <a:spcPts val="4199"/>
                </a:lnSpc>
              </a:pPr>
              <a:r>
                <a:rPr lang="en-US" sz="2999">
                  <a:solidFill>
                    <a:srgbClr val="0E0403"/>
                  </a:solidFill>
                  <a:latin typeface="Canva Sans"/>
                </a:rPr>
                <a:t>Now, again we use the elbow method to find the optimal number of initial clusters required for clustering the images</a:t>
              </a:r>
            </a:p>
            <a:p>
              <a:pPr algn="ctr">
                <a:lnSpc>
                  <a:spcPts val="4199"/>
                </a:lnSpc>
              </a:pPr>
            </a:p>
            <a:p>
              <a:pPr algn="ctr">
                <a:lnSpc>
                  <a:spcPts val="4199"/>
                </a:lnSpc>
              </a:pPr>
              <a:r>
                <a:rPr lang="en-US" sz="2999">
                  <a:solidFill>
                    <a:srgbClr val="0E0403"/>
                  </a:solidFill>
                  <a:latin typeface="Canva Sans"/>
                </a:rPr>
                <a:t>Here, n=22, as the graph becomes linear from here</a:t>
              </a:r>
            </a:p>
            <a:p>
              <a:pPr algn="ctr">
                <a:lnSpc>
                  <a:spcPts val="4199"/>
                </a:lnSpc>
                <a:spcBef>
                  <a:spcPct val="0"/>
                </a:spcBef>
              </a:pPr>
            </a:p>
          </p:txBody>
        </p:sp>
      </p:grpSp>
      <p:grpSp>
        <p:nvGrpSpPr>
          <p:cNvPr name="Group 10" id="10"/>
          <p:cNvGrpSpPr/>
          <p:nvPr/>
        </p:nvGrpSpPr>
        <p:grpSpPr>
          <a:xfrm rot="0">
            <a:off x="2979113" y="687305"/>
            <a:ext cx="12329775" cy="1730229"/>
            <a:chOff x="0" y="0"/>
            <a:chExt cx="3247348" cy="455698"/>
          </a:xfrm>
        </p:grpSpPr>
        <p:sp>
          <p:nvSpPr>
            <p:cNvPr name="Freeform 11" id="11"/>
            <p:cNvSpPr/>
            <p:nvPr/>
          </p:nvSpPr>
          <p:spPr>
            <a:xfrm flipH="false" flipV="false" rot="0">
              <a:off x="0" y="0"/>
              <a:ext cx="3247348" cy="455698"/>
            </a:xfrm>
            <a:custGeom>
              <a:avLst/>
              <a:gdLst/>
              <a:ahLst/>
              <a:cxnLst/>
              <a:rect r="r" b="b" t="t" l="l"/>
              <a:pathLst>
                <a:path h="455698" w="3247348">
                  <a:moveTo>
                    <a:pt x="0" y="0"/>
                  </a:moveTo>
                  <a:lnTo>
                    <a:pt x="3247348" y="0"/>
                  </a:lnTo>
                  <a:lnTo>
                    <a:pt x="3247348" y="455698"/>
                  </a:lnTo>
                  <a:lnTo>
                    <a:pt x="0" y="455698"/>
                  </a:lnTo>
                  <a:close/>
                </a:path>
              </a:pathLst>
            </a:custGeom>
            <a:solidFill>
              <a:srgbClr val="F1F2F2"/>
            </a:solidFill>
            <a:ln w="38100" cap="sq">
              <a:solidFill>
                <a:srgbClr val="000000"/>
              </a:solidFill>
              <a:prstDash val="solid"/>
              <a:miter/>
            </a:ln>
          </p:spPr>
        </p:sp>
        <p:sp>
          <p:nvSpPr>
            <p:cNvPr name="TextBox 12" id="12"/>
            <p:cNvSpPr txBox="true"/>
            <p:nvPr/>
          </p:nvSpPr>
          <p:spPr>
            <a:xfrm>
              <a:off x="0" y="-66675"/>
              <a:ext cx="3247348" cy="522373"/>
            </a:xfrm>
            <a:prstGeom prst="rect">
              <a:avLst/>
            </a:prstGeom>
          </p:spPr>
          <p:txBody>
            <a:bodyPr anchor="ctr" rtlCol="false" tIns="50800" lIns="50800" bIns="50800" rIns="50800"/>
            <a:lstStyle/>
            <a:p>
              <a:pPr algn="ctr">
                <a:lnSpc>
                  <a:spcPts val="5179"/>
                </a:lnSpc>
                <a:spcBef>
                  <a:spcPct val="0"/>
                </a:spcBef>
              </a:pPr>
              <a:r>
                <a:rPr lang="en-US" sz="3699">
                  <a:solidFill>
                    <a:srgbClr val="0E0403"/>
                  </a:solidFill>
                  <a:latin typeface="Canva Sans Bold"/>
                </a:rPr>
                <a:t>Executive Overview (Approach 2) - Part 1</a:t>
              </a:r>
            </a:p>
          </p:txBody>
        </p:sp>
      </p:grpSp>
      <p:grpSp>
        <p:nvGrpSpPr>
          <p:cNvPr name="Group 13" id="13"/>
          <p:cNvGrpSpPr/>
          <p:nvPr/>
        </p:nvGrpSpPr>
        <p:grpSpPr>
          <a:xfrm rot="0">
            <a:off x="-576611" y="8801100"/>
            <a:ext cx="19974273" cy="1861295"/>
            <a:chOff x="0" y="0"/>
            <a:chExt cx="5260714" cy="490218"/>
          </a:xfrm>
        </p:grpSpPr>
        <p:sp>
          <p:nvSpPr>
            <p:cNvPr name="Freeform 14" id="14"/>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5" id="15"/>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0">
            <a:off x="4285782" y="2417534"/>
            <a:ext cx="859614" cy="1291769"/>
          </a:xfrm>
          <a:custGeom>
            <a:avLst/>
            <a:gdLst/>
            <a:ahLst/>
            <a:cxnLst/>
            <a:rect r="r" b="b" t="t" l="l"/>
            <a:pathLst>
              <a:path h="1291769" w="859614">
                <a:moveTo>
                  <a:pt x="0" y="0"/>
                </a:moveTo>
                <a:lnTo>
                  <a:pt x="859613" y="0"/>
                </a:lnTo>
                <a:lnTo>
                  <a:pt x="859613" y="1291769"/>
                </a:lnTo>
                <a:lnTo>
                  <a:pt x="0" y="12917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3142605" y="2417534"/>
            <a:ext cx="859614" cy="1291769"/>
          </a:xfrm>
          <a:custGeom>
            <a:avLst/>
            <a:gdLst/>
            <a:ahLst/>
            <a:cxnLst/>
            <a:rect r="r" b="b" t="t" l="l"/>
            <a:pathLst>
              <a:path h="1291769" w="859614">
                <a:moveTo>
                  <a:pt x="0" y="0"/>
                </a:moveTo>
                <a:lnTo>
                  <a:pt x="859613" y="0"/>
                </a:lnTo>
                <a:lnTo>
                  <a:pt x="859613" y="1291769"/>
                </a:lnTo>
                <a:lnTo>
                  <a:pt x="0" y="12917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8" id="18"/>
          <p:cNvSpPr txBox="true"/>
          <p:nvPr/>
        </p:nvSpPr>
        <p:spPr>
          <a:xfrm rot="0">
            <a:off x="-952883" y="3930815"/>
            <a:ext cx="11336943" cy="1212685"/>
          </a:xfrm>
          <a:prstGeom prst="rect">
            <a:avLst/>
          </a:prstGeom>
        </p:spPr>
        <p:txBody>
          <a:bodyPr anchor="t" rtlCol="false" tIns="0" lIns="0" bIns="0" rIns="0">
            <a:spAutoFit/>
          </a:bodyPr>
          <a:lstStyle/>
          <a:p>
            <a:pPr algn="ctr">
              <a:lnSpc>
                <a:spcPts val="4779"/>
              </a:lnSpc>
            </a:pPr>
            <a:r>
              <a:rPr lang="en-US" sz="3413">
                <a:solidFill>
                  <a:srgbClr val="000000"/>
                </a:solidFill>
                <a:latin typeface="Fredoka Bold"/>
              </a:rPr>
              <a:t>ELBOW METHOD:</a:t>
            </a:r>
          </a:p>
          <a:p>
            <a:pPr algn="ctr">
              <a:lnSpc>
                <a:spcPts val="5052"/>
              </a:lnSpc>
            </a:pPr>
          </a:p>
        </p:txBody>
      </p:sp>
      <p:sp>
        <p:nvSpPr>
          <p:cNvPr name="Freeform 19" id="19"/>
          <p:cNvSpPr/>
          <p:nvPr/>
        </p:nvSpPr>
        <p:spPr>
          <a:xfrm flipH="false" flipV="false" rot="0">
            <a:off x="9144000" y="3709303"/>
            <a:ext cx="8422084" cy="5306265"/>
          </a:xfrm>
          <a:custGeom>
            <a:avLst/>
            <a:gdLst/>
            <a:ahLst/>
            <a:cxnLst/>
            <a:rect r="r" b="b" t="t" l="l"/>
            <a:pathLst>
              <a:path h="5306265" w="8422084">
                <a:moveTo>
                  <a:pt x="0" y="0"/>
                </a:moveTo>
                <a:lnTo>
                  <a:pt x="8422084" y="0"/>
                </a:lnTo>
                <a:lnTo>
                  <a:pt x="8422084" y="5306264"/>
                </a:lnTo>
                <a:lnTo>
                  <a:pt x="0" y="5306264"/>
                </a:lnTo>
                <a:lnTo>
                  <a:pt x="0" y="0"/>
                </a:lnTo>
                <a:close/>
              </a:path>
            </a:pathLst>
          </a:custGeom>
          <a:blipFill>
            <a:blip r:embed="rId8"/>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3142605" y="3407052"/>
            <a:ext cx="4927677" cy="1532060"/>
          </a:xfrm>
          <a:custGeom>
            <a:avLst/>
            <a:gdLst/>
            <a:ahLst/>
            <a:cxnLst/>
            <a:rect r="r" b="b" t="t" l="l"/>
            <a:pathLst>
              <a:path h="1532060" w="4927677">
                <a:moveTo>
                  <a:pt x="0" y="0"/>
                </a:moveTo>
                <a:lnTo>
                  <a:pt x="4927677" y="0"/>
                </a:lnTo>
                <a:lnTo>
                  <a:pt x="4927677" y="1532060"/>
                </a:lnTo>
                <a:lnTo>
                  <a:pt x="0" y="15320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17718" y="7269040"/>
            <a:ext cx="4927677" cy="1532060"/>
          </a:xfrm>
          <a:custGeom>
            <a:avLst/>
            <a:gdLst/>
            <a:ahLst/>
            <a:cxnLst/>
            <a:rect r="r" b="b" t="t" l="l"/>
            <a:pathLst>
              <a:path h="1532060" w="4927677">
                <a:moveTo>
                  <a:pt x="0" y="0"/>
                </a:moveTo>
                <a:lnTo>
                  <a:pt x="4927677" y="0"/>
                </a:lnTo>
                <a:lnTo>
                  <a:pt x="4927677" y="1532060"/>
                </a:lnTo>
                <a:lnTo>
                  <a:pt x="0" y="15320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384320" y="1552420"/>
            <a:ext cx="7522151" cy="6928519"/>
            <a:chOff x="0" y="0"/>
            <a:chExt cx="1981143" cy="1824795"/>
          </a:xfrm>
        </p:grpSpPr>
        <p:sp>
          <p:nvSpPr>
            <p:cNvPr name="Freeform 8" id="8"/>
            <p:cNvSpPr/>
            <p:nvPr/>
          </p:nvSpPr>
          <p:spPr>
            <a:xfrm flipH="false" flipV="false" rot="0">
              <a:off x="0" y="0"/>
              <a:ext cx="1981143" cy="1824795"/>
            </a:xfrm>
            <a:custGeom>
              <a:avLst/>
              <a:gdLst/>
              <a:ahLst/>
              <a:cxnLst/>
              <a:rect r="r" b="b" t="t" l="l"/>
              <a:pathLst>
                <a:path h="1824795" w="1981143">
                  <a:moveTo>
                    <a:pt x="0" y="0"/>
                  </a:moveTo>
                  <a:lnTo>
                    <a:pt x="1981143" y="0"/>
                  </a:lnTo>
                  <a:lnTo>
                    <a:pt x="1981143" y="1824795"/>
                  </a:lnTo>
                  <a:lnTo>
                    <a:pt x="0" y="1824795"/>
                  </a:lnTo>
                  <a:close/>
                </a:path>
              </a:pathLst>
            </a:custGeom>
            <a:solidFill>
              <a:srgbClr val="F1F2F2"/>
            </a:solidFill>
          </p:spPr>
        </p:sp>
        <p:sp>
          <p:nvSpPr>
            <p:cNvPr name="TextBox 9" id="9"/>
            <p:cNvSpPr txBox="true"/>
            <p:nvPr/>
          </p:nvSpPr>
          <p:spPr>
            <a:xfrm>
              <a:off x="0" y="-47625"/>
              <a:ext cx="1981143" cy="1872420"/>
            </a:xfrm>
            <a:prstGeom prst="rect">
              <a:avLst/>
            </a:prstGeom>
          </p:spPr>
          <p:txBody>
            <a:bodyPr anchor="ctr" rtlCol="false" tIns="50800" lIns="50800" bIns="50800" rIns="50800"/>
            <a:lstStyle/>
            <a:p>
              <a:pPr algn="ctr">
                <a:lnSpc>
                  <a:spcPts val="4199"/>
                </a:lnSpc>
              </a:pPr>
            </a:p>
            <a:p>
              <a:pPr algn="ctr">
                <a:lnSpc>
                  <a:spcPts val="4199"/>
                </a:lnSpc>
              </a:pPr>
            </a:p>
            <a:p>
              <a:pPr algn="ctr">
                <a:lnSpc>
                  <a:spcPts val="4199"/>
                </a:lnSpc>
              </a:pPr>
            </a:p>
            <a:p>
              <a:pPr algn="ctr">
                <a:lnSpc>
                  <a:spcPts val="4199"/>
                </a:lnSpc>
              </a:pPr>
              <a:r>
                <a:rPr lang="en-US" sz="2999">
                  <a:solidFill>
                    <a:srgbClr val="0E0403"/>
                  </a:solidFill>
                  <a:latin typeface="Canva Sans"/>
                </a:rPr>
                <a:t>We divide the images into 22 clusters with the help of K-Means clustering</a:t>
              </a:r>
            </a:p>
            <a:p>
              <a:pPr algn="ctr">
                <a:lnSpc>
                  <a:spcPts val="4199"/>
                </a:lnSpc>
              </a:pPr>
            </a:p>
            <a:p>
              <a:pPr algn="ctr">
                <a:lnSpc>
                  <a:spcPts val="4199"/>
                </a:lnSpc>
                <a:spcBef>
                  <a:spcPct val="0"/>
                </a:spcBef>
              </a:pPr>
              <a:r>
                <a:rPr lang="en-US" sz="2999">
                  <a:solidFill>
                    <a:srgbClr val="0E0403"/>
                  </a:solidFill>
                  <a:latin typeface="Canva Sans"/>
                </a:rPr>
                <a:t>We perform Clustering for total of 10 times to increase the accuracy</a:t>
              </a:r>
            </a:p>
          </p:txBody>
        </p:sp>
      </p:grpSp>
      <p:grpSp>
        <p:nvGrpSpPr>
          <p:cNvPr name="Group 10" id="10"/>
          <p:cNvGrpSpPr/>
          <p:nvPr/>
        </p:nvGrpSpPr>
        <p:grpSpPr>
          <a:xfrm rot="0">
            <a:off x="2979113" y="687305"/>
            <a:ext cx="12329775" cy="1730229"/>
            <a:chOff x="0" y="0"/>
            <a:chExt cx="3247348" cy="455698"/>
          </a:xfrm>
        </p:grpSpPr>
        <p:sp>
          <p:nvSpPr>
            <p:cNvPr name="Freeform 11" id="11"/>
            <p:cNvSpPr/>
            <p:nvPr/>
          </p:nvSpPr>
          <p:spPr>
            <a:xfrm flipH="false" flipV="false" rot="0">
              <a:off x="0" y="0"/>
              <a:ext cx="3247348" cy="455698"/>
            </a:xfrm>
            <a:custGeom>
              <a:avLst/>
              <a:gdLst/>
              <a:ahLst/>
              <a:cxnLst/>
              <a:rect r="r" b="b" t="t" l="l"/>
              <a:pathLst>
                <a:path h="455698" w="3247348">
                  <a:moveTo>
                    <a:pt x="0" y="0"/>
                  </a:moveTo>
                  <a:lnTo>
                    <a:pt x="3247348" y="0"/>
                  </a:lnTo>
                  <a:lnTo>
                    <a:pt x="3247348" y="455698"/>
                  </a:lnTo>
                  <a:lnTo>
                    <a:pt x="0" y="455698"/>
                  </a:lnTo>
                  <a:close/>
                </a:path>
              </a:pathLst>
            </a:custGeom>
            <a:solidFill>
              <a:srgbClr val="F1F2F2"/>
            </a:solidFill>
            <a:ln w="38100" cap="sq">
              <a:solidFill>
                <a:srgbClr val="000000"/>
              </a:solidFill>
              <a:prstDash val="solid"/>
              <a:miter/>
            </a:ln>
          </p:spPr>
        </p:sp>
        <p:sp>
          <p:nvSpPr>
            <p:cNvPr name="TextBox 12" id="12"/>
            <p:cNvSpPr txBox="true"/>
            <p:nvPr/>
          </p:nvSpPr>
          <p:spPr>
            <a:xfrm>
              <a:off x="0" y="-66675"/>
              <a:ext cx="3247348" cy="522373"/>
            </a:xfrm>
            <a:prstGeom prst="rect">
              <a:avLst/>
            </a:prstGeom>
          </p:spPr>
          <p:txBody>
            <a:bodyPr anchor="ctr" rtlCol="false" tIns="50800" lIns="50800" bIns="50800" rIns="50800"/>
            <a:lstStyle/>
            <a:p>
              <a:pPr algn="ctr">
                <a:lnSpc>
                  <a:spcPts val="5179"/>
                </a:lnSpc>
                <a:spcBef>
                  <a:spcPct val="0"/>
                </a:spcBef>
              </a:pPr>
              <a:r>
                <a:rPr lang="en-US" sz="3699">
                  <a:solidFill>
                    <a:srgbClr val="0E0403"/>
                  </a:solidFill>
                  <a:latin typeface="Canva Sans Bold"/>
                </a:rPr>
                <a:t>Executive Overview (Approach 2) - Part 1</a:t>
              </a:r>
            </a:p>
          </p:txBody>
        </p:sp>
      </p:grpSp>
      <p:grpSp>
        <p:nvGrpSpPr>
          <p:cNvPr name="Group 13" id="13"/>
          <p:cNvGrpSpPr/>
          <p:nvPr/>
        </p:nvGrpSpPr>
        <p:grpSpPr>
          <a:xfrm rot="0">
            <a:off x="-576611" y="8801100"/>
            <a:ext cx="19974273" cy="1861295"/>
            <a:chOff x="0" y="0"/>
            <a:chExt cx="5260714" cy="490218"/>
          </a:xfrm>
        </p:grpSpPr>
        <p:sp>
          <p:nvSpPr>
            <p:cNvPr name="Freeform 14" id="14"/>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5" id="15"/>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0">
            <a:off x="4285782" y="2417534"/>
            <a:ext cx="859614" cy="1291769"/>
          </a:xfrm>
          <a:custGeom>
            <a:avLst/>
            <a:gdLst/>
            <a:ahLst/>
            <a:cxnLst/>
            <a:rect r="r" b="b" t="t" l="l"/>
            <a:pathLst>
              <a:path h="1291769" w="859614">
                <a:moveTo>
                  <a:pt x="0" y="0"/>
                </a:moveTo>
                <a:lnTo>
                  <a:pt x="859613" y="0"/>
                </a:lnTo>
                <a:lnTo>
                  <a:pt x="859613" y="1291769"/>
                </a:lnTo>
                <a:lnTo>
                  <a:pt x="0" y="12917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3142605" y="2417534"/>
            <a:ext cx="859614" cy="1291769"/>
          </a:xfrm>
          <a:custGeom>
            <a:avLst/>
            <a:gdLst/>
            <a:ahLst/>
            <a:cxnLst/>
            <a:rect r="r" b="b" t="t" l="l"/>
            <a:pathLst>
              <a:path h="1291769" w="859614">
                <a:moveTo>
                  <a:pt x="0" y="0"/>
                </a:moveTo>
                <a:lnTo>
                  <a:pt x="859613" y="0"/>
                </a:lnTo>
                <a:lnTo>
                  <a:pt x="859613" y="1291769"/>
                </a:lnTo>
                <a:lnTo>
                  <a:pt x="0" y="12917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9242534" y="3709303"/>
            <a:ext cx="8659756" cy="4363838"/>
          </a:xfrm>
          <a:custGeom>
            <a:avLst/>
            <a:gdLst/>
            <a:ahLst/>
            <a:cxnLst/>
            <a:rect r="r" b="b" t="t" l="l"/>
            <a:pathLst>
              <a:path h="4363838" w="8659756">
                <a:moveTo>
                  <a:pt x="0" y="0"/>
                </a:moveTo>
                <a:lnTo>
                  <a:pt x="8659756" y="0"/>
                </a:lnTo>
                <a:lnTo>
                  <a:pt x="8659756" y="4363838"/>
                </a:lnTo>
                <a:lnTo>
                  <a:pt x="0" y="4363838"/>
                </a:lnTo>
                <a:lnTo>
                  <a:pt x="0" y="0"/>
                </a:lnTo>
                <a:close/>
              </a:path>
            </a:pathLst>
          </a:custGeom>
          <a:blipFill>
            <a:blip r:embed="rId8"/>
            <a:stretch>
              <a:fillRect l="0" t="0" r="0" b="0"/>
            </a:stretch>
          </a:blipFill>
        </p:spPr>
      </p:sp>
      <p:sp>
        <p:nvSpPr>
          <p:cNvPr name="TextBox 19" id="19"/>
          <p:cNvSpPr txBox="true"/>
          <p:nvPr/>
        </p:nvSpPr>
        <p:spPr>
          <a:xfrm rot="0">
            <a:off x="-402255" y="3652153"/>
            <a:ext cx="10384060" cy="1115561"/>
          </a:xfrm>
          <a:prstGeom prst="rect">
            <a:avLst/>
          </a:prstGeom>
        </p:spPr>
        <p:txBody>
          <a:bodyPr anchor="t" rtlCol="false" tIns="0" lIns="0" bIns="0" rIns="0">
            <a:spAutoFit/>
          </a:bodyPr>
          <a:lstStyle/>
          <a:p>
            <a:pPr algn="ctr">
              <a:lnSpc>
                <a:spcPts val="4377"/>
              </a:lnSpc>
            </a:pPr>
            <a:r>
              <a:rPr lang="en-US" sz="3126">
                <a:solidFill>
                  <a:srgbClr val="000000"/>
                </a:solidFill>
                <a:latin typeface="Fredoka Bold"/>
              </a:rPr>
              <a:t>K-MEANS CLUSTERING:</a:t>
            </a:r>
          </a:p>
          <a:p>
            <a:pPr algn="ctr">
              <a:lnSpc>
                <a:spcPts val="4627"/>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3142605" y="3407052"/>
            <a:ext cx="4927677" cy="1532060"/>
          </a:xfrm>
          <a:custGeom>
            <a:avLst/>
            <a:gdLst/>
            <a:ahLst/>
            <a:cxnLst/>
            <a:rect r="r" b="b" t="t" l="l"/>
            <a:pathLst>
              <a:path h="1532060" w="4927677">
                <a:moveTo>
                  <a:pt x="0" y="0"/>
                </a:moveTo>
                <a:lnTo>
                  <a:pt x="4927677" y="0"/>
                </a:lnTo>
                <a:lnTo>
                  <a:pt x="4927677" y="1532060"/>
                </a:lnTo>
                <a:lnTo>
                  <a:pt x="0" y="15320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17718" y="7269040"/>
            <a:ext cx="4927677" cy="1532060"/>
          </a:xfrm>
          <a:custGeom>
            <a:avLst/>
            <a:gdLst/>
            <a:ahLst/>
            <a:cxnLst/>
            <a:rect r="r" b="b" t="t" l="l"/>
            <a:pathLst>
              <a:path h="1532060" w="4927677">
                <a:moveTo>
                  <a:pt x="0" y="0"/>
                </a:moveTo>
                <a:lnTo>
                  <a:pt x="4927677" y="0"/>
                </a:lnTo>
                <a:lnTo>
                  <a:pt x="4927677" y="1532060"/>
                </a:lnTo>
                <a:lnTo>
                  <a:pt x="0" y="15320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028700" y="3169591"/>
            <a:ext cx="7522151" cy="6822346"/>
            <a:chOff x="0" y="0"/>
            <a:chExt cx="1981143" cy="1796832"/>
          </a:xfrm>
        </p:grpSpPr>
        <p:sp>
          <p:nvSpPr>
            <p:cNvPr name="Freeform 8" id="8"/>
            <p:cNvSpPr/>
            <p:nvPr/>
          </p:nvSpPr>
          <p:spPr>
            <a:xfrm flipH="false" flipV="false" rot="0">
              <a:off x="0" y="0"/>
              <a:ext cx="1981143" cy="1796832"/>
            </a:xfrm>
            <a:custGeom>
              <a:avLst/>
              <a:gdLst/>
              <a:ahLst/>
              <a:cxnLst/>
              <a:rect r="r" b="b" t="t" l="l"/>
              <a:pathLst>
                <a:path h="1796832" w="1981143">
                  <a:moveTo>
                    <a:pt x="0" y="0"/>
                  </a:moveTo>
                  <a:lnTo>
                    <a:pt x="1981143" y="0"/>
                  </a:lnTo>
                  <a:lnTo>
                    <a:pt x="1981143" y="1796832"/>
                  </a:lnTo>
                  <a:lnTo>
                    <a:pt x="0" y="1796832"/>
                  </a:lnTo>
                  <a:close/>
                </a:path>
              </a:pathLst>
            </a:custGeom>
            <a:solidFill>
              <a:srgbClr val="F1F2F2"/>
            </a:solidFill>
          </p:spPr>
        </p:sp>
        <p:sp>
          <p:nvSpPr>
            <p:cNvPr name="TextBox 9" id="9"/>
            <p:cNvSpPr txBox="true"/>
            <p:nvPr/>
          </p:nvSpPr>
          <p:spPr>
            <a:xfrm>
              <a:off x="0" y="-47625"/>
              <a:ext cx="1981143" cy="1844457"/>
            </a:xfrm>
            <a:prstGeom prst="rect">
              <a:avLst/>
            </a:prstGeom>
          </p:spPr>
          <p:txBody>
            <a:bodyPr anchor="ctr" rtlCol="false" tIns="50800" lIns="50800" bIns="50800" rIns="50800"/>
            <a:lstStyle/>
            <a:p>
              <a:pPr algn="ctr">
                <a:lnSpc>
                  <a:spcPts val="4199"/>
                </a:lnSpc>
              </a:pPr>
            </a:p>
            <a:p>
              <a:pPr algn="ctr">
                <a:lnSpc>
                  <a:spcPts val="4199"/>
                </a:lnSpc>
              </a:pPr>
              <a:r>
                <a:rPr lang="en-US" sz="2999">
                  <a:solidFill>
                    <a:srgbClr val="0E0403"/>
                  </a:solidFill>
                  <a:latin typeface="Canva Sans"/>
                </a:rPr>
                <a:t>Here, we have displayed clustered images for inspection of grouping based on texture patterns.</a:t>
              </a:r>
            </a:p>
            <a:p>
              <a:pPr algn="ctr">
                <a:lnSpc>
                  <a:spcPts val="4199"/>
                </a:lnSpc>
              </a:pPr>
            </a:p>
            <a:p>
              <a:pPr algn="ctr">
                <a:lnSpc>
                  <a:spcPts val="4199"/>
                </a:lnSpc>
                <a:spcBef>
                  <a:spcPct val="0"/>
                </a:spcBef>
              </a:pPr>
              <a:r>
                <a:rPr lang="en-US" sz="2999">
                  <a:solidFill>
                    <a:srgbClr val="0E0403"/>
                  </a:solidFill>
                  <a:latin typeface="Canva Sans"/>
                </a:rPr>
                <a:t>Each cluster here represents group of images with similar texture characteristics.</a:t>
              </a:r>
            </a:p>
          </p:txBody>
        </p:sp>
      </p:grpSp>
      <p:grpSp>
        <p:nvGrpSpPr>
          <p:cNvPr name="Group 10" id="10"/>
          <p:cNvGrpSpPr/>
          <p:nvPr/>
        </p:nvGrpSpPr>
        <p:grpSpPr>
          <a:xfrm rot="0">
            <a:off x="2979113" y="687305"/>
            <a:ext cx="12329775" cy="1730229"/>
            <a:chOff x="0" y="0"/>
            <a:chExt cx="3247348" cy="455698"/>
          </a:xfrm>
        </p:grpSpPr>
        <p:sp>
          <p:nvSpPr>
            <p:cNvPr name="Freeform 11" id="11"/>
            <p:cNvSpPr/>
            <p:nvPr/>
          </p:nvSpPr>
          <p:spPr>
            <a:xfrm flipH="false" flipV="false" rot="0">
              <a:off x="0" y="0"/>
              <a:ext cx="3247348" cy="455698"/>
            </a:xfrm>
            <a:custGeom>
              <a:avLst/>
              <a:gdLst/>
              <a:ahLst/>
              <a:cxnLst/>
              <a:rect r="r" b="b" t="t" l="l"/>
              <a:pathLst>
                <a:path h="455698" w="3247348">
                  <a:moveTo>
                    <a:pt x="0" y="0"/>
                  </a:moveTo>
                  <a:lnTo>
                    <a:pt x="3247348" y="0"/>
                  </a:lnTo>
                  <a:lnTo>
                    <a:pt x="3247348" y="455698"/>
                  </a:lnTo>
                  <a:lnTo>
                    <a:pt x="0" y="455698"/>
                  </a:lnTo>
                  <a:close/>
                </a:path>
              </a:pathLst>
            </a:custGeom>
            <a:solidFill>
              <a:srgbClr val="F1F2F2"/>
            </a:solidFill>
            <a:ln w="38100" cap="sq">
              <a:solidFill>
                <a:srgbClr val="000000"/>
              </a:solidFill>
              <a:prstDash val="solid"/>
              <a:miter/>
            </a:ln>
          </p:spPr>
        </p:sp>
        <p:sp>
          <p:nvSpPr>
            <p:cNvPr name="TextBox 12" id="12"/>
            <p:cNvSpPr txBox="true"/>
            <p:nvPr/>
          </p:nvSpPr>
          <p:spPr>
            <a:xfrm>
              <a:off x="0" y="-66675"/>
              <a:ext cx="3247348" cy="522373"/>
            </a:xfrm>
            <a:prstGeom prst="rect">
              <a:avLst/>
            </a:prstGeom>
          </p:spPr>
          <p:txBody>
            <a:bodyPr anchor="ctr" rtlCol="false" tIns="50800" lIns="50800" bIns="50800" rIns="50800"/>
            <a:lstStyle/>
            <a:p>
              <a:pPr algn="ctr">
                <a:lnSpc>
                  <a:spcPts val="5179"/>
                </a:lnSpc>
                <a:spcBef>
                  <a:spcPct val="0"/>
                </a:spcBef>
              </a:pPr>
              <a:r>
                <a:rPr lang="en-US" sz="3699">
                  <a:solidFill>
                    <a:srgbClr val="0E0403"/>
                  </a:solidFill>
                  <a:latin typeface="Canva Sans Bold"/>
                </a:rPr>
                <a:t>Executive Overview (Approach 2) - Part 1</a:t>
              </a:r>
            </a:p>
          </p:txBody>
        </p:sp>
      </p:grpSp>
      <p:grpSp>
        <p:nvGrpSpPr>
          <p:cNvPr name="Group 13" id="13"/>
          <p:cNvGrpSpPr/>
          <p:nvPr/>
        </p:nvGrpSpPr>
        <p:grpSpPr>
          <a:xfrm rot="0">
            <a:off x="-576611" y="8801100"/>
            <a:ext cx="19974273" cy="1861295"/>
            <a:chOff x="0" y="0"/>
            <a:chExt cx="5260714" cy="490218"/>
          </a:xfrm>
        </p:grpSpPr>
        <p:sp>
          <p:nvSpPr>
            <p:cNvPr name="Freeform 14" id="14"/>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5" id="15"/>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0">
            <a:off x="4285782" y="2417534"/>
            <a:ext cx="859614" cy="1291769"/>
          </a:xfrm>
          <a:custGeom>
            <a:avLst/>
            <a:gdLst/>
            <a:ahLst/>
            <a:cxnLst/>
            <a:rect r="r" b="b" t="t" l="l"/>
            <a:pathLst>
              <a:path h="1291769" w="859614">
                <a:moveTo>
                  <a:pt x="0" y="0"/>
                </a:moveTo>
                <a:lnTo>
                  <a:pt x="859613" y="0"/>
                </a:lnTo>
                <a:lnTo>
                  <a:pt x="859613" y="1291769"/>
                </a:lnTo>
                <a:lnTo>
                  <a:pt x="0" y="12917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3142605" y="2417534"/>
            <a:ext cx="859614" cy="1291769"/>
          </a:xfrm>
          <a:custGeom>
            <a:avLst/>
            <a:gdLst/>
            <a:ahLst/>
            <a:cxnLst/>
            <a:rect r="r" b="b" t="t" l="l"/>
            <a:pathLst>
              <a:path h="1291769" w="859614">
                <a:moveTo>
                  <a:pt x="0" y="0"/>
                </a:moveTo>
                <a:lnTo>
                  <a:pt x="859613" y="0"/>
                </a:lnTo>
                <a:lnTo>
                  <a:pt x="859613" y="1291769"/>
                </a:lnTo>
                <a:lnTo>
                  <a:pt x="0" y="12917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8959706" y="3941720"/>
            <a:ext cx="9225411" cy="3327320"/>
          </a:xfrm>
          <a:custGeom>
            <a:avLst/>
            <a:gdLst/>
            <a:ahLst/>
            <a:cxnLst/>
            <a:rect r="r" b="b" t="t" l="l"/>
            <a:pathLst>
              <a:path h="3327320" w="9225411">
                <a:moveTo>
                  <a:pt x="0" y="0"/>
                </a:moveTo>
                <a:lnTo>
                  <a:pt x="9225411" y="0"/>
                </a:lnTo>
                <a:lnTo>
                  <a:pt x="9225411" y="3327320"/>
                </a:lnTo>
                <a:lnTo>
                  <a:pt x="0" y="3327320"/>
                </a:lnTo>
                <a:lnTo>
                  <a:pt x="0" y="0"/>
                </a:lnTo>
                <a:close/>
              </a:path>
            </a:pathLst>
          </a:custGeom>
          <a:blipFill>
            <a:blip r:embed="rId8"/>
            <a:stretch>
              <a:fillRect l="-589" t="0" r="-589" b="0"/>
            </a:stretch>
          </a:blipFill>
        </p:spPr>
      </p:sp>
      <p:sp>
        <p:nvSpPr>
          <p:cNvPr name="TextBox 19" id="19"/>
          <p:cNvSpPr txBox="true"/>
          <p:nvPr/>
        </p:nvSpPr>
        <p:spPr>
          <a:xfrm rot="0">
            <a:off x="163212" y="4115932"/>
            <a:ext cx="9104753" cy="1470065"/>
          </a:xfrm>
          <a:prstGeom prst="rect">
            <a:avLst/>
          </a:prstGeom>
        </p:spPr>
        <p:txBody>
          <a:bodyPr anchor="t" rtlCol="false" tIns="0" lIns="0" bIns="0" rIns="0">
            <a:spAutoFit/>
          </a:bodyPr>
          <a:lstStyle/>
          <a:p>
            <a:pPr algn="ctr">
              <a:lnSpc>
                <a:spcPts val="3838"/>
              </a:lnSpc>
            </a:pPr>
            <a:r>
              <a:rPr lang="en-US" sz="2741">
                <a:solidFill>
                  <a:srgbClr val="000000"/>
                </a:solidFill>
                <a:latin typeface="Fredoka Bold"/>
              </a:rPr>
              <a:t>VISUALIZATION OF CLUSTERING RESULTS:</a:t>
            </a:r>
          </a:p>
          <a:p>
            <a:pPr algn="ctr">
              <a:lnSpc>
                <a:spcPts val="3838"/>
              </a:lnSpc>
            </a:pPr>
          </a:p>
          <a:p>
            <a:pPr algn="ctr">
              <a:lnSpc>
                <a:spcPts val="4057"/>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702620" y="163586"/>
            <a:ext cx="12329775" cy="1730229"/>
            <a:chOff x="0" y="0"/>
            <a:chExt cx="3247348" cy="455698"/>
          </a:xfrm>
        </p:grpSpPr>
        <p:sp>
          <p:nvSpPr>
            <p:cNvPr name="Freeform 3" id="3"/>
            <p:cNvSpPr/>
            <p:nvPr/>
          </p:nvSpPr>
          <p:spPr>
            <a:xfrm flipH="false" flipV="false" rot="0">
              <a:off x="0" y="0"/>
              <a:ext cx="3247348" cy="455698"/>
            </a:xfrm>
            <a:custGeom>
              <a:avLst/>
              <a:gdLst/>
              <a:ahLst/>
              <a:cxnLst/>
              <a:rect r="r" b="b" t="t" l="l"/>
              <a:pathLst>
                <a:path h="455698" w="3247348">
                  <a:moveTo>
                    <a:pt x="0" y="0"/>
                  </a:moveTo>
                  <a:lnTo>
                    <a:pt x="3247348" y="0"/>
                  </a:lnTo>
                  <a:lnTo>
                    <a:pt x="3247348" y="455698"/>
                  </a:lnTo>
                  <a:lnTo>
                    <a:pt x="0" y="455698"/>
                  </a:lnTo>
                  <a:close/>
                </a:path>
              </a:pathLst>
            </a:custGeom>
            <a:solidFill>
              <a:srgbClr val="F1F2F2"/>
            </a:solidFill>
            <a:ln w="38100" cap="sq">
              <a:solidFill>
                <a:srgbClr val="000000"/>
              </a:solidFill>
              <a:prstDash val="solid"/>
              <a:miter/>
            </a:ln>
          </p:spPr>
        </p:sp>
        <p:sp>
          <p:nvSpPr>
            <p:cNvPr name="TextBox 4" id="4"/>
            <p:cNvSpPr txBox="true"/>
            <p:nvPr/>
          </p:nvSpPr>
          <p:spPr>
            <a:xfrm>
              <a:off x="0" y="-66675"/>
              <a:ext cx="3247348" cy="522373"/>
            </a:xfrm>
            <a:prstGeom prst="rect">
              <a:avLst/>
            </a:prstGeom>
          </p:spPr>
          <p:txBody>
            <a:bodyPr anchor="ctr" rtlCol="false" tIns="50800" lIns="50800" bIns="50800" rIns="50800"/>
            <a:lstStyle/>
            <a:p>
              <a:pPr algn="ctr">
                <a:lnSpc>
                  <a:spcPts val="5179"/>
                </a:lnSpc>
                <a:spcBef>
                  <a:spcPct val="0"/>
                </a:spcBef>
              </a:pPr>
              <a:r>
                <a:rPr lang="en-US" sz="3699">
                  <a:solidFill>
                    <a:srgbClr val="0E0403"/>
                  </a:solidFill>
                  <a:latin typeface="Canva Sans Bold"/>
                </a:rPr>
                <a:t>Output of Part 1 (Approach 2)</a:t>
              </a:r>
            </a:p>
          </p:txBody>
        </p:sp>
      </p:grpSp>
      <p:sp>
        <p:nvSpPr>
          <p:cNvPr name="Freeform 5" id="5"/>
          <p:cNvSpPr/>
          <p:nvPr/>
        </p:nvSpPr>
        <p:spPr>
          <a:xfrm flipH="false" flipV="false" rot="0">
            <a:off x="197495" y="2199270"/>
            <a:ext cx="9346063" cy="6351140"/>
          </a:xfrm>
          <a:custGeom>
            <a:avLst/>
            <a:gdLst/>
            <a:ahLst/>
            <a:cxnLst/>
            <a:rect r="r" b="b" t="t" l="l"/>
            <a:pathLst>
              <a:path h="6351140" w="9346063">
                <a:moveTo>
                  <a:pt x="0" y="0"/>
                </a:moveTo>
                <a:lnTo>
                  <a:pt x="9346063" y="0"/>
                </a:lnTo>
                <a:lnTo>
                  <a:pt x="9346063" y="6351139"/>
                </a:lnTo>
                <a:lnTo>
                  <a:pt x="0" y="6351139"/>
                </a:lnTo>
                <a:lnTo>
                  <a:pt x="0" y="0"/>
                </a:lnTo>
                <a:close/>
              </a:path>
            </a:pathLst>
          </a:custGeom>
          <a:blipFill>
            <a:blip r:embed="rId2"/>
            <a:stretch>
              <a:fillRect l="0" t="0" r="0" b="0"/>
            </a:stretch>
          </a:blipFill>
        </p:spPr>
      </p:sp>
      <p:sp>
        <p:nvSpPr>
          <p:cNvPr name="Freeform 6" id="6"/>
          <p:cNvSpPr/>
          <p:nvPr/>
        </p:nvSpPr>
        <p:spPr>
          <a:xfrm flipH="false" flipV="false" rot="0">
            <a:off x="9859910" y="2336065"/>
            <a:ext cx="8270095" cy="5614870"/>
          </a:xfrm>
          <a:custGeom>
            <a:avLst/>
            <a:gdLst/>
            <a:ahLst/>
            <a:cxnLst/>
            <a:rect r="r" b="b" t="t" l="l"/>
            <a:pathLst>
              <a:path h="5614870" w="8270095">
                <a:moveTo>
                  <a:pt x="0" y="0"/>
                </a:moveTo>
                <a:lnTo>
                  <a:pt x="8270094" y="0"/>
                </a:lnTo>
                <a:lnTo>
                  <a:pt x="8270094" y="5614870"/>
                </a:lnTo>
                <a:lnTo>
                  <a:pt x="0" y="5614870"/>
                </a:lnTo>
                <a:lnTo>
                  <a:pt x="0" y="0"/>
                </a:lnTo>
                <a:close/>
              </a:path>
            </a:pathLst>
          </a:custGeom>
          <a:blipFill>
            <a:blip r:embed="rId3"/>
            <a:stretch>
              <a:fillRect l="0" t="0" r="0" b="0"/>
            </a:stretch>
          </a:blipFill>
        </p:spPr>
      </p:sp>
      <p:grpSp>
        <p:nvGrpSpPr>
          <p:cNvPr name="Group 7" id="7"/>
          <p:cNvGrpSpPr/>
          <p:nvPr/>
        </p:nvGrpSpPr>
        <p:grpSpPr>
          <a:xfrm rot="0">
            <a:off x="5145892" y="8541962"/>
            <a:ext cx="7996216" cy="1432676"/>
            <a:chOff x="0" y="0"/>
            <a:chExt cx="2105999" cy="377330"/>
          </a:xfrm>
        </p:grpSpPr>
        <p:sp>
          <p:nvSpPr>
            <p:cNvPr name="Freeform 8" id="8"/>
            <p:cNvSpPr/>
            <p:nvPr/>
          </p:nvSpPr>
          <p:spPr>
            <a:xfrm flipH="false" flipV="false" rot="0">
              <a:off x="0" y="0"/>
              <a:ext cx="2105999" cy="377330"/>
            </a:xfrm>
            <a:custGeom>
              <a:avLst/>
              <a:gdLst/>
              <a:ahLst/>
              <a:cxnLst/>
              <a:rect r="r" b="b" t="t" l="l"/>
              <a:pathLst>
                <a:path h="377330" w="2105999">
                  <a:moveTo>
                    <a:pt x="49378" y="0"/>
                  </a:moveTo>
                  <a:lnTo>
                    <a:pt x="2056621" y="0"/>
                  </a:lnTo>
                  <a:cubicBezTo>
                    <a:pt x="2069717" y="0"/>
                    <a:pt x="2082277" y="5202"/>
                    <a:pt x="2091537" y="14463"/>
                  </a:cubicBezTo>
                  <a:cubicBezTo>
                    <a:pt x="2100797" y="23723"/>
                    <a:pt x="2105999" y="36282"/>
                    <a:pt x="2105999" y="49378"/>
                  </a:cubicBezTo>
                  <a:lnTo>
                    <a:pt x="2105999" y="327952"/>
                  </a:lnTo>
                  <a:cubicBezTo>
                    <a:pt x="2105999" y="341048"/>
                    <a:pt x="2100797" y="353608"/>
                    <a:pt x="2091537" y="362868"/>
                  </a:cubicBezTo>
                  <a:cubicBezTo>
                    <a:pt x="2082277" y="372128"/>
                    <a:pt x="2069717" y="377330"/>
                    <a:pt x="2056621" y="377330"/>
                  </a:cubicBezTo>
                  <a:lnTo>
                    <a:pt x="49378" y="377330"/>
                  </a:lnTo>
                  <a:cubicBezTo>
                    <a:pt x="36282" y="377330"/>
                    <a:pt x="23723" y="372128"/>
                    <a:pt x="14463" y="362868"/>
                  </a:cubicBezTo>
                  <a:cubicBezTo>
                    <a:pt x="5202" y="353608"/>
                    <a:pt x="0" y="341048"/>
                    <a:pt x="0" y="327952"/>
                  </a:cubicBezTo>
                  <a:lnTo>
                    <a:pt x="0" y="49378"/>
                  </a:lnTo>
                  <a:cubicBezTo>
                    <a:pt x="0" y="36282"/>
                    <a:pt x="5202" y="23723"/>
                    <a:pt x="14463" y="14463"/>
                  </a:cubicBezTo>
                  <a:cubicBezTo>
                    <a:pt x="23723" y="5202"/>
                    <a:pt x="36282" y="0"/>
                    <a:pt x="49378" y="0"/>
                  </a:cubicBezTo>
                  <a:close/>
                </a:path>
              </a:pathLst>
            </a:custGeom>
            <a:solidFill>
              <a:srgbClr val="DDDEDE"/>
            </a:solidFill>
          </p:spPr>
        </p:sp>
        <p:sp>
          <p:nvSpPr>
            <p:cNvPr name="TextBox 9" id="9"/>
            <p:cNvSpPr txBox="true"/>
            <p:nvPr/>
          </p:nvSpPr>
          <p:spPr>
            <a:xfrm>
              <a:off x="0" y="-38100"/>
              <a:ext cx="2105999" cy="415430"/>
            </a:xfrm>
            <a:prstGeom prst="rect">
              <a:avLst/>
            </a:prstGeom>
          </p:spPr>
          <p:txBody>
            <a:bodyPr anchor="ctr" rtlCol="false" tIns="50800" lIns="50800" bIns="50800" rIns="50800"/>
            <a:lstStyle/>
            <a:p>
              <a:pPr algn="ctr">
                <a:lnSpc>
                  <a:spcPts val="2659"/>
                </a:lnSpc>
              </a:pPr>
              <a:r>
                <a:rPr lang="en-US" sz="1899">
                  <a:solidFill>
                    <a:srgbClr val="000000"/>
                  </a:solidFill>
                  <a:latin typeface="Canva Sans"/>
                </a:rPr>
                <a:t>Thus, we can see that the images are getting clustered into 22 different clusters</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702620" y="163586"/>
            <a:ext cx="12329775" cy="1730229"/>
            <a:chOff x="0" y="0"/>
            <a:chExt cx="3247348" cy="455698"/>
          </a:xfrm>
        </p:grpSpPr>
        <p:sp>
          <p:nvSpPr>
            <p:cNvPr name="Freeform 3" id="3"/>
            <p:cNvSpPr/>
            <p:nvPr/>
          </p:nvSpPr>
          <p:spPr>
            <a:xfrm flipH="false" flipV="false" rot="0">
              <a:off x="0" y="0"/>
              <a:ext cx="3247348" cy="455698"/>
            </a:xfrm>
            <a:custGeom>
              <a:avLst/>
              <a:gdLst/>
              <a:ahLst/>
              <a:cxnLst/>
              <a:rect r="r" b="b" t="t" l="l"/>
              <a:pathLst>
                <a:path h="455698" w="3247348">
                  <a:moveTo>
                    <a:pt x="0" y="0"/>
                  </a:moveTo>
                  <a:lnTo>
                    <a:pt x="3247348" y="0"/>
                  </a:lnTo>
                  <a:lnTo>
                    <a:pt x="3247348" y="455698"/>
                  </a:lnTo>
                  <a:lnTo>
                    <a:pt x="0" y="455698"/>
                  </a:lnTo>
                  <a:close/>
                </a:path>
              </a:pathLst>
            </a:custGeom>
            <a:solidFill>
              <a:srgbClr val="F1F2F2"/>
            </a:solidFill>
            <a:ln w="38100" cap="sq">
              <a:solidFill>
                <a:srgbClr val="000000"/>
              </a:solidFill>
              <a:prstDash val="solid"/>
              <a:miter/>
            </a:ln>
          </p:spPr>
        </p:sp>
        <p:sp>
          <p:nvSpPr>
            <p:cNvPr name="TextBox 4" id="4"/>
            <p:cNvSpPr txBox="true"/>
            <p:nvPr/>
          </p:nvSpPr>
          <p:spPr>
            <a:xfrm>
              <a:off x="0" y="-66675"/>
              <a:ext cx="3247348" cy="522373"/>
            </a:xfrm>
            <a:prstGeom prst="rect">
              <a:avLst/>
            </a:prstGeom>
          </p:spPr>
          <p:txBody>
            <a:bodyPr anchor="ctr" rtlCol="false" tIns="50800" lIns="50800" bIns="50800" rIns="50800"/>
            <a:lstStyle/>
            <a:p>
              <a:pPr algn="ctr">
                <a:lnSpc>
                  <a:spcPts val="5179"/>
                </a:lnSpc>
                <a:spcBef>
                  <a:spcPct val="0"/>
                </a:spcBef>
              </a:pPr>
              <a:r>
                <a:rPr lang="en-US" sz="3699">
                  <a:solidFill>
                    <a:srgbClr val="0E0403"/>
                  </a:solidFill>
                  <a:latin typeface="Canva Sans Bold"/>
                </a:rPr>
                <a:t>Output of Part 1 (Approach 2)</a:t>
              </a:r>
            </a:p>
          </p:txBody>
        </p:sp>
      </p:grpSp>
      <p:sp>
        <p:nvSpPr>
          <p:cNvPr name="Freeform 5" id="5"/>
          <p:cNvSpPr/>
          <p:nvPr/>
        </p:nvSpPr>
        <p:spPr>
          <a:xfrm flipH="false" flipV="false" rot="0">
            <a:off x="112969" y="2483324"/>
            <a:ext cx="8754538" cy="6177561"/>
          </a:xfrm>
          <a:custGeom>
            <a:avLst/>
            <a:gdLst/>
            <a:ahLst/>
            <a:cxnLst/>
            <a:rect r="r" b="b" t="t" l="l"/>
            <a:pathLst>
              <a:path h="6177561" w="8754538">
                <a:moveTo>
                  <a:pt x="0" y="0"/>
                </a:moveTo>
                <a:lnTo>
                  <a:pt x="8754539" y="0"/>
                </a:lnTo>
                <a:lnTo>
                  <a:pt x="8754539" y="6177562"/>
                </a:lnTo>
                <a:lnTo>
                  <a:pt x="0" y="6177562"/>
                </a:lnTo>
                <a:lnTo>
                  <a:pt x="0" y="0"/>
                </a:lnTo>
                <a:close/>
              </a:path>
            </a:pathLst>
          </a:custGeom>
          <a:blipFill>
            <a:blip r:embed="rId2"/>
            <a:stretch>
              <a:fillRect l="0" t="0" r="0" b="0"/>
            </a:stretch>
          </a:blipFill>
        </p:spPr>
      </p:sp>
      <p:sp>
        <p:nvSpPr>
          <p:cNvPr name="Freeform 6" id="6"/>
          <p:cNvSpPr/>
          <p:nvPr/>
        </p:nvSpPr>
        <p:spPr>
          <a:xfrm flipH="false" flipV="false" rot="0">
            <a:off x="9144000" y="2483324"/>
            <a:ext cx="9042556" cy="6077632"/>
          </a:xfrm>
          <a:custGeom>
            <a:avLst/>
            <a:gdLst/>
            <a:ahLst/>
            <a:cxnLst/>
            <a:rect r="r" b="b" t="t" l="l"/>
            <a:pathLst>
              <a:path h="6077632" w="9042556">
                <a:moveTo>
                  <a:pt x="0" y="0"/>
                </a:moveTo>
                <a:lnTo>
                  <a:pt x="9042556" y="0"/>
                </a:lnTo>
                <a:lnTo>
                  <a:pt x="9042556" y="6077632"/>
                </a:lnTo>
                <a:lnTo>
                  <a:pt x="0" y="6077632"/>
                </a:lnTo>
                <a:lnTo>
                  <a:pt x="0" y="0"/>
                </a:lnTo>
                <a:close/>
              </a:path>
            </a:pathLst>
          </a:custGeom>
          <a:blipFill>
            <a:blip r:embed="rId3"/>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702620" y="163586"/>
            <a:ext cx="12329775" cy="1730229"/>
            <a:chOff x="0" y="0"/>
            <a:chExt cx="3247348" cy="455698"/>
          </a:xfrm>
        </p:grpSpPr>
        <p:sp>
          <p:nvSpPr>
            <p:cNvPr name="Freeform 3" id="3"/>
            <p:cNvSpPr/>
            <p:nvPr/>
          </p:nvSpPr>
          <p:spPr>
            <a:xfrm flipH="false" flipV="false" rot="0">
              <a:off x="0" y="0"/>
              <a:ext cx="3247348" cy="455698"/>
            </a:xfrm>
            <a:custGeom>
              <a:avLst/>
              <a:gdLst/>
              <a:ahLst/>
              <a:cxnLst/>
              <a:rect r="r" b="b" t="t" l="l"/>
              <a:pathLst>
                <a:path h="455698" w="3247348">
                  <a:moveTo>
                    <a:pt x="0" y="0"/>
                  </a:moveTo>
                  <a:lnTo>
                    <a:pt x="3247348" y="0"/>
                  </a:lnTo>
                  <a:lnTo>
                    <a:pt x="3247348" y="455698"/>
                  </a:lnTo>
                  <a:lnTo>
                    <a:pt x="0" y="455698"/>
                  </a:lnTo>
                  <a:close/>
                </a:path>
              </a:pathLst>
            </a:custGeom>
            <a:solidFill>
              <a:srgbClr val="F1F2F2"/>
            </a:solidFill>
            <a:ln w="38100" cap="sq">
              <a:solidFill>
                <a:srgbClr val="000000"/>
              </a:solidFill>
              <a:prstDash val="solid"/>
              <a:miter/>
            </a:ln>
          </p:spPr>
        </p:sp>
        <p:sp>
          <p:nvSpPr>
            <p:cNvPr name="TextBox 4" id="4"/>
            <p:cNvSpPr txBox="true"/>
            <p:nvPr/>
          </p:nvSpPr>
          <p:spPr>
            <a:xfrm>
              <a:off x="0" y="-66675"/>
              <a:ext cx="3247348" cy="522373"/>
            </a:xfrm>
            <a:prstGeom prst="rect">
              <a:avLst/>
            </a:prstGeom>
          </p:spPr>
          <p:txBody>
            <a:bodyPr anchor="ctr" rtlCol="false" tIns="50800" lIns="50800" bIns="50800" rIns="50800"/>
            <a:lstStyle/>
            <a:p>
              <a:pPr algn="ctr">
                <a:lnSpc>
                  <a:spcPts val="5179"/>
                </a:lnSpc>
                <a:spcBef>
                  <a:spcPct val="0"/>
                </a:spcBef>
              </a:pPr>
              <a:r>
                <a:rPr lang="en-US" sz="3699">
                  <a:solidFill>
                    <a:srgbClr val="0E0403"/>
                  </a:solidFill>
                  <a:latin typeface="Canva Sans Bold"/>
                </a:rPr>
                <a:t>Output of Part 1 (Approach 2)</a:t>
              </a:r>
            </a:p>
          </p:txBody>
        </p:sp>
      </p:grpSp>
      <p:sp>
        <p:nvSpPr>
          <p:cNvPr name="Freeform 5" id="5"/>
          <p:cNvSpPr/>
          <p:nvPr/>
        </p:nvSpPr>
        <p:spPr>
          <a:xfrm flipH="false" flipV="false" rot="0">
            <a:off x="0" y="2175686"/>
            <a:ext cx="9482968" cy="6588878"/>
          </a:xfrm>
          <a:custGeom>
            <a:avLst/>
            <a:gdLst/>
            <a:ahLst/>
            <a:cxnLst/>
            <a:rect r="r" b="b" t="t" l="l"/>
            <a:pathLst>
              <a:path h="6588878" w="9482968">
                <a:moveTo>
                  <a:pt x="0" y="0"/>
                </a:moveTo>
                <a:lnTo>
                  <a:pt x="9482968" y="0"/>
                </a:lnTo>
                <a:lnTo>
                  <a:pt x="9482968" y="6588877"/>
                </a:lnTo>
                <a:lnTo>
                  <a:pt x="0" y="6588877"/>
                </a:lnTo>
                <a:lnTo>
                  <a:pt x="0" y="0"/>
                </a:lnTo>
                <a:close/>
              </a:path>
            </a:pathLst>
          </a:custGeom>
          <a:blipFill>
            <a:blip r:embed="rId2"/>
            <a:stretch>
              <a:fillRect l="0" t="0" r="0" b="0"/>
            </a:stretch>
          </a:blipFill>
        </p:spPr>
      </p:sp>
      <p:sp>
        <p:nvSpPr>
          <p:cNvPr name="Freeform 6" id="6"/>
          <p:cNvSpPr/>
          <p:nvPr/>
        </p:nvSpPr>
        <p:spPr>
          <a:xfrm flipH="false" flipV="false" rot="0">
            <a:off x="9958362" y="4584743"/>
            <a:ext cx="8329638" cy="2107908"/>
          </a:xfrm>
          <a:custGeom>
            <a:avLst/>
            <a:gdLst/>
            <a:ahLst/>
            <a:cxnLst/>
            <a:rect r="r" b="b" t="t" l="l"/>
            <a:pathLst>
              <a:path h="2107908" w="8329638">
                <a:moveTo>
                  <a:pt x="0" y="0"/>
                </a:moveTo>
                <a:lnTo>
                  <a:pt x="8329638" y="0"/>
                </a:lnTo>
                <a:lnTo>
                  <a:pt x="8329638" y="2107909"/>
                </a:lnTo>
                <a:lnTo>
                  <a:pt x="0" y="2107909"/>
                </a:lnTo>
                <a:lnTo>
                  <a:pt x="0" y="0"/>
                </a:lnTo>
                <a:close/>
              </a:path>
            </a:pathLst>
          </a:custGeom>
          <a:blipFill>
            <a:blip r:embed="rId3"/>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702620" y="163586"/>
            <a:ext cx="12329775" cy="1730229"/>
            <a:chOff x="0" y="0"/>
            <a:chExt cx="3247348" cy="455698"/>
          </a:xfrm>
        </p:grpSpPr>
        <p:sp>
          <p:nvSpPr>
            <p:cNvPr name="Freeform 3" id="3"/>
            <p:cNvSpPr/>
            <p:nvPr/>
          </p:nvSpPr>
          <p:spPr>
            <a:xfrm flipH="false" flipV="false" rot="0">
              <a:off x="0" y="0"/>
              <a:ext cx="3247348" cy="455698"/>
            </a:xfrm>
            <a:custGeom>
              <a:avLst/>
              <a:gdLst/>
              <a:ahLst/>
              <a:cxnLst/>
              <a:rect r="r" b="b" t="t" l="l"/>
              <a:pathLst>
                <a:path h="455698" w="3247348">
                  <a:moveTo>
                    <a:pt x="0" y="0"/>
                  </a:moveTo>
                  <a:lnTo>
                    <a:pt x="3247348" y="0"/>
                  </a:lnTo>
                  <a:lnTo>
                    <a:pt x="3247348" y="455698"/>
                  </a:lnTo>
                  <a:lnTo>
                    <a:pt x="0" y="455698"/>
                  </a:lnTo>
                  <a:close/>
                </a:path>
              </a:pathLst>
            </a:custGeom>
            <a:solidFill>
              <a:srgbClr val="F1F2F2"/>
            </a:solidFill>
            <a:ln w="38100" cap="sq">
              <a:solidFill>
                <a:srgbClr val="000000"/>
              </a:solidFill>
              <a:prstDash val="solid"/>
              <a:miter/>
            </a:ln>
          </p:spPr>
        </p:sp>
        <p:sp>
          <p:nvSpPr>
            <p:cNvPr name="TextBox 4" id="4"/>
            <p:cNvSpPr txBox="true"/>
            <p:nvPr/>
          </p:nvSpPr>
          <p:spPr>
            <a:xfrm>
              <a:off x="0" y="-66675"/>
              <a:ext cx="3247348" cy="522373"/>
            </a:xfrm>
            <a:prstGeom prst="rect">
              <a:avLst/>
            </a:prstGeom>
          </p:spPr>
          <p:txBody>
            <a:bodyPr anchor="ctr" rtlCol="false" tIns="50800" lIns="50800" bIns="50800" rIns="50800"/>
            <a:lstStyle/>
            <a:p>
              <a:pPr algn="ctr">
                <a:lnSpc>
                  <a:spcPts val="5179"/>
                </a:lnSpc>
                <a:spcBef>
                  <a:spcPct val="0"/>
                </a:spcBef>
              </a:pPr>
              <a:r>
                <a:rPr lang="en-US" sz="3699">
                  <a:solidFill>
                    <a:srgbClr val="0E0403"/>
                  </a:solidFill>
                  <a:latin typeface="Canva Sans Bold"/>
                </a:rPr>
                <a:t>Conclusion to Clustering of Images</a:t>
              </a:r>
            </a:p>
          </p:txBody>
        </p:sp>
      </p:grpSp>
      <p:sp>
        <p:nvSpPr>
          <p:cNvPr name="TextBox 5" id="5"/>
          <p:cNvSpPr txBox="true"/>
          <p:nvPr/>
        </p:nvSpPr>
        <p:spPr>
          <a:xfrm rot="0">
            <a:off x="282943" y="4886531"/>
            <a:ext cx="18005057" cy="1646495"/>
          </a:xfrm>
          <a:prstGeom prst="rect">
            <a:avLst/>
          </a:prstGeom>
        </p:spPr>
        <p:txBody>
          <a:bodyPr anchor="t" rtlCol="false" tIns="0" lIns="0" bIns="0" rIns="0">
            <a:spAutoFit/>
          </a:bodyPr>
          <a:lstStyle/>
          <a:p>
            <a:pPr algn="ctr">
              <a:lnSpc>
                <a:spcPts val="4410"/>
              </a:lnSpc>
              <a:spcBef>
                <a:spcPct val="0"/>
              </a:spcBef>
            </a:pPr>
            <a:r>
              <a:rPr lang="en-US" sz="3150">
                <a:solidFill>
                  <a:srgbClr val="000000"/>
                </a:solidFill>
                <a:latin typeface="Canva Sans Bold"/>
              </a:rPr>
              <a:t>On observing both the approaches, LBP gives better output as compared to Canny Edge Detection which can be easily seen in the output graphs of the elbow method and the final output as well</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1505943"/>
            <a:ext cx="16230600" cy="7752357"/>
            <a:chOff x="0" y="0"/>
            <a:chExt cx="4274726" cy="2041773"/>
          </a:xfrm>
        </p:grpSpPr>
        <p:sp>
          <p:nvSpPr>
            <p:cNvPr name="Freeform 6" id="6"/>
            <p:cNvSpPr/>
            <p:nvPr/>
          </p:nvSpPr>
          <p:spPr>
            <a:xfrm flipH="false" flipV="false" rot="0">
              <a:off x="0" y="0"/>
              <a:ext cx="4274726" cy="2041773"/>
            </a:xfrm>
            <a:custGeom>
              <a:avLst/>
              <a:gdLst/>
              <a:ahLst/>
              <a:cxnLst/>
              <a:rect r="r" b="b" t="t" l="l"/>
              <a:pathLst>
                <a:path h="2041773" w="4274726">
                  <a:moveTo>
                    <a:pt x="0" y="0"/>
                  </a:moveTo>
                  <a:lnTo>
                    <a:pt x="4274726" y="0"/>
                  </a:lnTo>
                  <a:lnTo>
                    <a:pt x="4274726" y="2041773"/>
                  </a:lnTo>
                  <a:lnTo>
                    <a:pt x="0" y="2041773"/>
                  </a:lnTo>
                  <a:close/>
                </a:path>
              </a:pathLst>
            </a:custGeom>
            <a:solidFill>
              <a:srgbClr val="F1F2F2"/>
            </a:solidFill>
          </p:spPr>
        </p:sp>
        <p:sp>
          <p:nvSpPr>
            <p:cNvPr name="TextBox 7" id="7"/>
            <p:cNvSpPr txBox="true"/>
            <p:nvPr/>
          </p:nvSpPr>
          <p:spPr>
            <a:xfrm>
              <a:off x="0" y="-38100"/>
              <a:ext cx="4274726" cy="2079873"/>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139012" y="400514"/>
            <a:ext cx="8009976" cy="1630142"/>
            <a:chOff x="0" y="0"/>
            <a:chExt cx="2109623" cy="429338"/>
          </a:xfrm>
        </p:grpSpPr>
        <p:sp>
          <p:nvSpPr>
            <p:cNvPr name="Freeform 9" id="9"/>
            <p:cNvSpPr/>
            <p:nvPr/>
          </p:nvSpPr>
          <p:spPr>
            <a:xfrm flipH="false" flipV="false" rot="0">
              <a:off x="0" y="0"/>
              <a:ext cx="2109623" cy="429338"/>
            </a:xfrm>
            <a:custGeom>
              <a:avLst/>
              <a:gdLst/>
              <a:ahLst/>
              <a:cxnLst/>
              <a:rect r="r" b="b" t="t" l="l"/>
              <a:pathLst>
                <a:path h="429338" w="2109623">
                  <a:moveTo>
                    <a:pt x="0" y="0"/>
                  </a:moveTo>
                  <a:lnTo>
                    <a:pt x="2109623" y="0"/>
                  </a:lnTo>
                  <a:lnTo>
                    <a:pt x="2109623" y="429338"/>
                  </a:lnTo>
                  <a:lnTo>
                    <a:pt x="0" y="429338"/>
                  </a:lnTo>
                  <a:close/>
                </a:path>
              </a:pathLst>
            </a:custGeom>
            <a:solidFill>
              <a:srgbClr val="DDDEDE"/>
            </a:solidFill>
            <a:ln w="38100" cap="sq">
              <a:solidFill>
                <a:srgbClr val="F1F2F2"/>
              </a:solidFill>
              <a:prstDash val="solid"/>
              <a:miter/>
            </a:ln>
          </p:spPr>
        </p:sp>
        <p:sp>
          <p:nvSpPr>
            <p:cNvPr name="TextBox 10" id="10"/>
            <p:cNvSpPr txBox="true"/>
            <p:nvPr/>
          </p:nvSpPr>
          <p:spPr>
            <a:xfrm>
              <a:off x="0" y="-38100"/>
              <a:ext cx="2109623" cy="467438"/>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4543721" y="737580"/>
            <a:ext cx="9200557"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Bold"/>
              </a:rPr>
              <a:t>INTRODUCTION </a:t>
            </a:r>
          </a:p>
        </p:txBody>
      </p:sp>
      <p:sp>
        <p:nvSpPr>
          <p:cNvPr name="TextBox 12" id="12"/>
          <p:cNvSpPr txBox="true"/>
          <p:nvPr/>
        </p:nvSpPr>
        <p:spPr>
          <a:xfrm rot="0">
            <a:off x="1832614" y="2375566"/>
            <a:ext cx="14757784" cy="6465086"/>
          </a:xfrm>
          <a:prstGeom prst="rect">
            <a:avLst/>
          </a:prstGeom>
        </p:spPr>
        <p:txBody>
          <a:bodyPr anchor="t" rtlCol="false" tIns="0" lIns="0" bIns="0" rIns="0">
            <a:spAutoFit/>
          </a:bodyPr>
          <a:lstStyle/>
          <a:p>
            <a:pPr>
              <a:lnSpc>
                <a:spcPts val="4401"/>
              </a:lnSpc>
            </a:pPr>
            <a:r>
              <a:rPr lang="en-US" sz="3144">
                <a:solidFill>
                  <a:srgbClr val="000000"/>
                </a:solidFill>
                <a:latin typeface="Nunito Bold"/>
              </a:rPr>
              <a:t>We are given here a data of 1183 building layout images, each in the form of a 640 x 480 pixel bitmap. The goal is to utilize data science and machine learning methods to analyze these images and extract valuable insights. </a:t>
            </a:r>
          </a:p>
          <a:p>
            <a:pPr>
              <a:lnSpc>
                <a:spcPts val="4401"/>
              </a:lnSpc>
            </a:pPr>
          </a:p>
          <a:p>
            <a:pPr marL="657208" indent="-328604" lvl="1">
              <a:lnSpc>
                <a:spcPts val="4261"/>
              </a:lnSpc>
              <a:buFont typeface="Arial"/>
              <a:buChar char="•"/>
            </a:pPr>
            <a:r>
              <a:rPr lang="en-US" sz="3044">
                <a:solidFill>
                  <a:srgbClr val="000000"/>
                </a:solidFill>
                <a:latin typeface="Nunito Bold"/>
              </a:rPr>
              <a:t>We have to group the designs into shape-based families to standardize and gain insights.</a:t>
            </a:r>
          </a:p>
          <a:p>
            <a:pPr>
              <a:lnSpc>
                <a:spcPts val="4261"/>
              </a:lnSpc>
            </a:pPr>
          </a:p>
          <a:p>
            <a:pPr marL="657208" indent="-328604" lvl="1">
              <a:lnSpc>
                <a:spcPts val="4261"/>
              </a:lnSpc>
              <a:buFont typeface="Arial"/>
              <a:buChar char="•"/>
            </a:pPr>
            <a:r>
              <a:rPr lang="en-US" sz="3044">
                <a:solidFill>
                  <a:srgbClr val="000000"/>
                </a:solidFill>
                <a:latin typeface="Nunito Bold"/>
              </a:rPr>
              <a:t>Secondly, we have to classify layout complexity into low, medium, and high categories to establish criteria for assessment.</a:t>
            </a:r>
          </a:p>
          <a:p>
            <a:pPr>
              <a:lnSpc>
                <a:spcPts val="4261"/>
              </a:lnSpc>
            </a:pPr>
          </a:p>
          <a:p>
            <a:pPr marL="657208" indent="-328604" lvl="1">
              <a:lnSpc>
                <a:spcPts val="4261"/>
              </a:lnSpc>
              <a:buFont typeface="Arial"/>
              <a:buChar char="•"/>
            </a:pPr>
            <a:r>
              <a:rPr lang="en-US" sz="3044">
                <a:solidFill>
                  <a:srgbClr val="000000"/>
                </a:solidFill>
                <a:latin typeface="Nunito Bold"/>
              </a:rPr>
              <a:t>Further, We have to d</a:t>
            </a:r>
            <a:r>
              <a:rPr lang="en-US" sz="3044">
                <a:solidFill>
                  <a:srgbClr val="000000"/>
                </a:solidFill>
                <a:latin typeface="Nunito Bold"/>
              </a:rPr>
              <a:t>evelop a system to regain relevant layouts based on specified parameters like dimensions and complexity.</a:t>
            </a:r>
          </a:p>
        </p:txBody>
      </p:sp>
      <p:sp>
        <p:nvSpPr>
          <p:cNvPr name="Freeform 13" id="13"/>
          <p:cNvSpPr/>
          <p:nvPr/>
        </p:nvSpPr>
        <p:spPr>
          <a:xfrm flipH="false" flipV="false" rot="0">
            <a:off x="-1109662" y="-911620"/>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16590398" y="6983167"/>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5240192" y="664564"/>
            <a:ext cx="7807617" cy="1343802"/>
            <a:chOff x="0" y="0"/>
            <a:chExt cx="2056327" cy="353923"/>
          </a:xfrm>
        </p:grpSpPr>
        <p:sp>
          <p:nvSpPr>
            <p:cNvPr name="Freeform 6" id="6"/>
            <p:cNvSpPr/>
            <p:nvPr/>
          </p:nvSpPr>
          <p:spPr>
            <a:xfrm flipH="false" flipV="false" rot="0">
              <a:off x="0" y="0"/>
              <a:ext cx="2056327" cy="353923"/>
            </a:xfrm>
            <a:custGeom>
              <a:avLst/>
              <a:gdLst/>
              <a:ahLst/>
              <a:cxnLst/>
              <a:rect r="r" b="b" t="t" l="l"/>
              <a:pathLst>
                <a:path h="353923" w="2056327">
                  <a:moveTo>
                    <a:pt x="0" y="0"/>
                  </a:moveTo>
                  <a:lnTo>
                    <a:pt x="2056327" y="0"/>
                  </a:lnTo>
                  <a:lnTo>
                    <a:pt x="2056327" y="353923"/>
                  </a:lnTo>
                  <a:lnTo>
                    <a:pt x="0" y="353923"/>
                  </a:lnTo>
                  <a:close/>
                </a:path>
              </a:pathLst>
            </a:custGeom>
            <a:solidFill>
              <a:srgbClr val="DDDEDE"/>
            </a:solidFill>
            <a:ln w="38100" cap="sq">
              <a:solidFill>
                <a:srgbClr val="F1F2F2"/>
              </a:solidFill>
              <a:prstDash val="solid"/>
              <a:miter/>
            </a:ln>
          </p:spPr>
        </p:sp>
        <p:sp>
          <p:nvSpPr>
            <p:cNvPr name="TextBox 7" id="7"/>
            <p:cNvSpPr txBox="true"/>
            <p:nvPr/>
          </p:nvSpPr>
          <p:spPr>
            <a:xfrm>
              <a:off x="0" y="-38100"/>
              <a:ext cx="2056327" cy="392023"/>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76611" y="8801100"/>
            <a:ext cx="19974273" cy="1861295"/>
            <a:chOff x="0" y="0"/>
            <a:chExt cx="5260714" cy="490218"/>
          </a:xfrm>
        </p:grpSpPr>
        <p:sp>
          <p:nvSpPr>
            <p:cNvPr name="Freeform 9" id="9"/>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0" id="10"/>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109662" y="-911620"/>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true" flipV="false" rot="0">
            <a:off x="15561698" y="480251"/>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5458593" y="928765"/>
            <a:ext cx="7136829" cy="655763"/>
          </a:xfrm>
          <a:prstGeom prst="rect">
            <a:avLst/>
          </a:prstGeom>
        </p:spPr>
        <p:txBody>
          <a:bodyPr anchor="t" rtlCol="false" tIns="0" lIns="0" bIns="0" rIns="0">
            <a:spAutoFit/>
          </a:bodyPr>
          <a:lstStyle/>
          <a:p>
            <a:pPr algn="ctr">
              <a:lnSpc>
                <a:spcPts val="5330"/>
              </a:lnSpc>
            </a:pPr>
            <a:r>
              <a:rPr lang="en-US" sz="3807">
                <a:solidFill>
                  <a:srgbClr val="000000"/>
                </a:solidFill>
                <a:latin typeface="Fredoka Bold"/>
              </a:rPr>
              <a:t>APPLICATION &amp; RELEVANCE</a:t>
            </a:r>
          </a:p>
        </p:txBody>
      </p:sp>
      <p:sp>
        <p:nvSpPr>
          <p:cNvPr name="TextBox 14" id="14"/>
          <p:cNvSpPr txBox="true"/>
          <p:nvPr/>
        </p:nvSpPr>
        <p:spPr>
          <a:xfrm rot="0">
            <a:off x="1028700" y="3280282"/>
            <a:ext cx="16230600" cy="4302125"/>
          </a:xfrm>
          <a:prstGeom prst="rect">
            <a:avLst/>
          </a:prstGeom>
        </p:spPr>
        <p:txBody>
          <a:bodyPr anchor="t" rtlCol="false" tIns="0" lIns="0" bIns="0" rIns="0">
            <a:spAutoFit/>
          </a:bodyPr>
          <a:lstStyle/>
          <a:p>
            <a:pPr marL="755649" indent="-377824" lvl="1">
              <a:lnSpc>
                <a:spcPts val="4899"/>
              </a:lnSpc>
              <a:buFont typeface="Arial"/>
              <a:buChar char="•"/>
            </a:pPr>
            <a:r>
              <a:rPr lang="en-US" sz="3499">
                <a:solidFill>
                  <a:srgbClr val="000000"/>
                </a:solidFill>
                <a:latin typeface="Nunito Bold"/>
              </a:rPr>
              <a:t>Beneficial for architectural layout analysis in identifying similar design patterns based on texture features.</a:t>
            </a:r>
          </a:p>
          <a:p>
            <a:pPr>
              <a:lnSpc>
                <a:spcPts val="4899"/>
              </a:lnSpc>
            </a:pPr>
          </a:p>
          <a:p>
            <a:pPr>
              <a:lnSpc>
                <a:spcPts val="4899"/>
              </a:lnSpc>
            </a:pPr>
          </a:p>
          <a:p>
            <a:pPr marL="755649" indent="-377824" lvl="1">
              <a:lnSpc>
                <a:spcPts val="4899"/>
              </a:lnSpc>
              <a:buFont typeface="Arial"/>
              <a:buChar char="•"/>
            </a:pPr>
            <a:r>
              <a:rPr lang="en-US" sz="3499">
                <a:solidFill>
                  <a:srgbClr val="000000"/>
                </a:solidFill>
                <a:latin typeface="Nunito Bold"/>
              </a:rPr>
              <a:t>Assists architects in categorizing designs and identifying common themes within projects.</a:t>
            </a:r>
          </a:p>
          <a:p>
            <a:pPr>
              <a:lnSpc>
                <a:spcPts val="4899"/>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5240192" y="664564"/>
            <a:ext cx="7807617" cy="1156652"/>
            <a:chOff x="0" y="0"/>
            <a:chExt cx="2056327" cy="304633"/>
          </a:xfrm>
        </p:grpSpPr>
        <p:sp>
          <p:nvSpPr>
            <p:cNvPr name="Freeform 6" id="6"/>
            <p:cNvSpPr/>
            <p:nvPr/>
          </p:nvSpPr>
          <p:spPr>
            <a:xfrm flipH="false" flipV="false" rot="0">
              <a:off x="0" y="0"/>
              <a:ext cx="2056327" cy="304633"/>
            </a:xfrm>
            <a:custGeom>
              <a:avLst/>
              <a:gdLst/>
              <a:ahLst/>
              <a:cxnLst/>
              <a:rect r="r" b="b" t="t" l="l"/>
              <a:pathLst>
                <a:path h="304633" w="2056327">
                  <a:moveTo>
                    <a:pt x="0" y="0"/>
                  </a:moveTo>
                  <a:lnTo>
                    <a:pt x="2056327" y="0"/>
                  </a:lnTo>
                  <a:lnTo>
                    <a:pt x="2056327" y="304633"/>
                  </a:lnTo>
                  <a:lnTo>
                    <a:pt x="0" y="304633"/>
                  </a:lnTo>
                  <a:close/>
                </a:path>
              </a:pathLst>
            </a:custGeom>
            <a:solidFill>
              <a:srgbClr val="DDDEDE"/>
            </a:solidFill>
            <a:ln w="38100" cap="sq">
              <a:solidFill>
                <a:srgbClr val="F1F2F2"/>
              </a:solidFill>
              <a:prstDash val="solid"/>
              <a:miter/>
            </a:ln>
          </p:spPr>
        </p:sp>
        <p:sp>
          <p:nvSpPr>
            <p:cNvPr name="TextBox 7" id="7"/>
            <p:cNvSpPr txBox="true"/>
            <p:nvPr/>
          </p:nvSpPr>
          <p:spPr>
            <a:xfrm>
              <a:off x="0" y="-38100"/>
              <a:ext cx="2056327" cy="342733"/>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76611" y="8801100"/>
            <a:ext cx="19974273" cy="1861295"/>
            <a:chOff x="0" y="0"/>
            <a:chExt cx="5260714" cy="490218"/>
          </a:xfrm>
        </p:grpSpPr>
        <p:sp>
          <p:nvSpPr>
            <p:cNvPr name="Freeform 9" id="9"/>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0" id="10"/>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109662" y="-911620"/>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true" flipV="false" rot="0">
            <a:off x="15561698" y="480251"/>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5458593" y="938290"/>
            <a:ext cx="7136829" cy="613218"/>
          </a:xfrm>
          <a:prstGeom prst="rect">
            <a:avLst/>
          </a:prstGeom>
        </p:spPr>
        <p:txBody>
          <a:bodyPr anchor="t" rtlCol="false" tIns="0" lIns="0" bIns="0" rIns="0">
            <a:spAutoFit/>
          </a:bodyPr>
          <a:lstStyle/>
          <a:p>
            <a:pPr algn="ctr">
              <a:lnSpc>
                <a:spcPts val="5050"/>
              </a:lnSpc>
            </a:pPr>
            <a:r>
              <a:rPr lang="en-US" sz="3607">
                <a:solidFill>
                  <a:srgbClr val="000000"/>
                </a:solidFill>
                <a:latin typeface="Fredoka Bold"/>
              </a:rPr>
              <a:t>ADVANTAGES &amp; LIMITATIONS:</a:t>
            </a:r>
          </a:p>
        </p:txBody>
      </p:sp>
      <p:sp>
        <p:nvSpPr>
          <p:cNvPr name="TextBox 14" id="14"/>
          <p:cNvSpPr txBox="true"/>
          <p:nvPr/>
        </p:nvSpPr>
        <p:spPr>
          <a:xfrm rot="0">
            <a:off x="1028700" y="3261232"/>
            <a:ext cx="16230600" cy="4582107"/>
          </a:xfrm>
          <a:prstGeom prst="rect">
            <a:avLst/>
          </a:prstGeom>
        </p:spPr>
        <p:txBody>
          <a:bodyPr anchor="t" rtlCol="false" tIns="0" lIns="0" bIns="0" rIns="0">
            <a:spAutoFit/>
          </a:bodyPr>
          <a:lstStyle/>
          <a:p>
            <a:pPr marL="804680" indent="-402340" lvl="1">
              <a:lnSpc>
                <a:spcPts val="5217"/>
              </a:lnSpc>
              <a:buFont typeface="Arial"/>
              <a:buChar char="•"/>
            </a:pPr>
            <a:r>
              <a:rPr lang="en-US" sz="3727">
                <a:solidFill>
                  <a:srgbClr val="000000"/>
                </a:solidFill>
                <a:latin typeface="Nunito Bold"/>
              </a:rPr>
              <a:t>Advantages: </a:t>
            </a:r>
            <a:r>
              <a:rPr lang="en-US" sz="3727">
                <a:solidFill>
                  <a:srgbClr val="000000"/>
                </a:solidFill>
                <a:latin typeface="Nunito"/>
              </a:rPr>
              <a:t>Simple yet effective method for texture-based clustering, suitable for basic pattern analysis.</a:t>
            </a:r>
          </a:p>
          <a:p>
            <a:pPr>
              <a:lnSpc>
                <a:spcPts val="5217"/>
              </a:lnSpc>
            </a:pPr>
          </a:p>
          <a:p>
            <a:pPr>
              <a:lnSpc>
                <a:spcPts val="5217"/>
              </a:lnSpc>
            </a:pPr>
          </a:p>
          <a:p>
            <a:pPr marL="804680" indent="-402340" lvl="1">
              <a:lnSpc>
                <a:spcPts val="5217"/>
              </a:lnSpc>
              <a:buFont typeface="Arial"/>
              <a:buChar char="•"/>
            </a:pPr>
            <a:r>
              <a:rPr lang="en-US" sz="3727">
                <a:solidFill>
                  <a:srgbClr val="000000"/>
                </a:solidFill>
                <a:latin typeface="Nunito Bold"/>
              </a:rPr>
              <a:t>Limitations: </a:t>
            </a:r>
            <a:r>
              <a:rPr lang="en-US" sz="3727">
                <a:solidFill>
                  <a:srgbClr val="000000"/>
                </a:solidFill>
                <a:latin typeface="Nunito"/>
              </a:rPr>
              <a:t>It may not capture all architectural diversity patterns, as it relies whole on texture patterns for clustering.</a:t>
            </a:r>
          </a:p>
          <a:p>
            <a:pPr>
              <a:lnSpc>
                <a:spcPts val="5217"/>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132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3360946" y="3407052"/>
            <a:ext cx="4927677" cy="1532060"/>
          </a:xfrm>
          <a:custGeom>
            <a:avLst/>
            <a:gdLst/>
            <a:ahLst/>
            <a:cxnLst/>
            <a:rect r="r" b="b" t="t" l="l"/>
            <a:pathLst>
              <a:path h="1532060" w="4927677">
                <a:moveTo>
                  <a:pt x="0" y="0"/>
                </a:moveTo>
                <a:lnTo>
                  <a:pt x="4927677" y="0"/>
                </a:lnTo>
                <a:lnTo>
                  <a:pt x="4927677" y="1532060"/>
                </a:lnTo>
                <a:lnTo>
                  <a:pt x="0" y="15320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36059" y="7269040"/>
            <a:ext cx="4927677" cy="1532060"/>
          </a:xfrm>
          <a:custGeom>
            <a:avLst/>
            <a:gdLst/>
            <a:ahLst/>
            <a:cxnLst/>
            <a:rect r="r" b="b" t="t" l="l"/>
            <a:pathLst>
              <a:path h="1532060" w="4927677">
                <a:moveTo>
                  <a:pt x="0" y="0"/>
                </a:moveTo>
                <a:lnTo>
                  <a:pt x="4927677" y="0"/>
                </a:lnTo>
                <a:lnTo>
                  <a:pt x="4927677" y="1532060"/>
                </a:lnTo>
                <a:lnTo>
                  <a:pt x="0" y="15320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247041" y="3169591"/>
            <a:ext cx="7522151" cy="6562157"/>
            <a:chOff x="0" y="0"/>
            <a:chExt cx="1981143" cy="1728305"/>
          </a:xfrm>
        </p:grpSpPr>
        <p:sp>
          <p:nvSpPr>
            <p:cNvPr name="Freeform 8" id="8"/>
            <p:cNvSpPr/>
            <p:nvPr/>
          </p:nvSpPr>
          <p:spPr>
            <a:xfrm flipH="false" flipV="false" rot="0">
              <a:off x="0" y="0"/>
              <a:ext cx="1981143" cy="1728305"/>
            </a:xfrm>
            <a:custGeom>
              <a:avLst/>
              <a:gdLst/>
              <a:ahLst/>
              <a:cxnLst/>
              <a:rect r="r" b="b" t="t" l="l"/>
              <a:pathLst>
                <a:path h="1728305" w="1981143">
                  <a:moveTo>
                    <a:pt x="0" y="0"/>
                  </a:moveTo>
                  <a:lnTo>
                    <a:pt x="1981143" y="0"/>
                  </a:lnTo>
                  <a:lnTo>
                    <a:pt x="1981143" y="1728305"/>
                  </a:lnTo>
                  <a:lnTo>
                    <a:pt x="0" y="1728305"/>
                  </a:lnTo>
                  <a:close/>
                </a:path>
              </a:pathLst>
            </a:custGeom>
            <a:solidFill>
              <a:srgbClr val="F1F2F2"/>
            </a:solidFill>
          </p:spPr>
        </p:sp>
        <p:sp>
          <p:nvSpPr>
            <p:cNvPr name="TextBox 9" id="9"/>
            <p:cNvSpPr txBox="true"/>
            <p:nvPr/>
          </p:nvSpPr>
          <p:spPr>
            <a:xfrm>
              <a:off x="0" y="-47625"/>
              <a:ext cx="1981143" cy="1775930"/>
            </a:xfrm>
            <a:prstGeom prst="rect">
              <a:avLst/>
            </a:prstGeom>
          </p:spPr>
          <p:txBody>
            <a:bodyPr anchor="ctr" rtlCol="false" tIns="50800" lIns="50800" bIns="50800" rIns="50800"/>
            <a:lstStyle/>
            <a:p>
              <a:pPr algn="ctr">
                <a:lnSpc>
                  <a:spcPts val="3219"/>
                </a:lnSpc>
              </a:pPr>
              <a:r>
                <a:rPr lang="en-US" sz="2299">
                  <a:solidFill>
                    <a:srgbClr val="0E0403"/>
                  </a:solidFill>
                  <a:latin typeface="Canva Sans Bold"/>
                </a:rPr>
                <a:t>Extracted features:</a:t>
              </a:r>
              <a:r>
                <a:rPr lang="en-US" sz="2299">
                  <a:solidFill>
                    <a:srgbClr val="0E0403"/>
                  </a:solidFill>
                  <a:latin typeface="Canva Sans Bold"/>
                </a:rPr>
                <a:t> </a:t>
              </a:r>
              <a:r>
                <a:rPr lang="en-US" sz="2299">
                  <a:solidFill>
                    <a:srgbClr val="0E0403"/>
                  </a:solidFill>
                  <a:latin typeface="Canva Sans"/>
                </a:rPr>
                <a:t>Edge count, contour count, and entropy.</a:t>
              </a:r>
            </a:p>
            <a:p>
              <a:pPr algn="ctr">
                <a:lnSpc>
                  <a:spcPts val="3219"/>
                </a:lnSpc>
              </a:pPr>
            </a:p>
            <a:p>
              <a:pPr algn="ctr">
                <a:lnSpc>
                  <a:spcPts val="3219"/>
                </a:lnSpc>
              </a:pPr>
              <a:r>
                <a:rPr lang="en-US" sz="2299">
                  <a:solidFill>
                    <a:srgbClr val="0E0403"/>
                  </a:solidFill>
                  <a:latin typeface="Canva Sans Bold"/>
                </a:rPr>
                <a:t>Edge count</a:t>
              </a:r>
              <a:r>
                <a:rPr lang="en-US" sz="2299">
                  <a:solidFill>
                    <a:srgbClr val="0E0403"/>
                  </a:solidFill>
                  <a:latin typeface="Canva Sans"/>
                </a:rPr>
                <a:t>: Measure the number of edges detected in the layout.</a:t>
              </a:r>
            </a:p>
            <a:p>
              <a:pPr algn="ctr">
                <a:lnSpc>
                  <a:spcPts val="3219"/>
                </a:lnSpc>
              </a:pPr>
            </a:p>
            <a:p>
              <a:pPr algn="ctr">
                <a:lnSpc>
                  <a:spcPts val="3219"/>
                </a:lnSpc>
              </a:pPr>
              <a:r>
                <a:rPr lang="en-US" sz="2299">
                  <a:solidFill>
                    <a:srgbClr val="0E0403"/>
                  </a:solidFill>
                  <a:latin typeface="Canva Sans Bold"/>
                </a:rPr>
                <a:t>Contour count</a:t>
              </a:r>
              <a:r>
                <a:rPr lang="en-US" sz="2299">
                  <a:solidFill>
                    <a:srgbClr val="0E0403"/>
                  </a:solidFill>
                  <a:latin typeface="Canva Sans"/>
                </a:rPr>
                <a:t>: Number of distinct contours detected in the layout.</a:t>
              </a:r>
            </a:p>
            <a:p>
              <a:pPr algn="ctr">
                <a:lnSpc>
                  <a:spcPts val="3219"/>
                </a:lnSpc>
              </a:pPr>
            </a:p>
            <a:p>
              <a:pPr algn="ctr">
                <a:lnSpc>
                  <a:spcPts val="3219"/>
                </a:lnSpc>
                <a:spcBef>
                  <a:spcPct val="0"/>
                </a:spcBef>
              </a:pPr>
              <a:r>
                <a:rPr lang="en-US" sz="2299">
                  <a:solidFill>
                    <a:srgbClr val="0E0403"/>
                  </a:solidFill>
                  <a:latin typeface="Canva Sans Bold"/>
                </a:rPr>
                <a:t>Entropy: </a:t>
              </a:r>
              <a:r>
                <a:rPr lang="en-US" sz="2299">
                  <a:solidFill>
                    <a:srgbClr val="0E0403"/>
                  </a:solidFill>
                  <a:latin typeface="Canva Sans"/>
                </a:rPr>
                <a:t>Quantitative measure of image complexity based on pixel intensity distribution.</a:t>
              </a:r>
            </a:p>
          </p:txBody>
        </p:sp>
      </p:grpSp>
      <p:grpSp>
        <p:nvGrpSpPr>
          <p:cNvPr name="Group 10" id="10"/>
          <p:cNvGrpSpPr/>
          <p:nvPr/>
        </p:nvGrpSpPr>
        <p:grpSpPr>
          <a:xfrm rot="0">
            <a:off x="3197453" y="687305"/>
            <a:ext cx="12329775" cy="1730229"/>
            <a:chOff x="0" y="0"/>
            <a:chExt cx="3247348" cy="455698"/>
          </a:xfrm>
        </p:grpSpPr>
        <p:sp>
          <p:nvSpPr>
            <p:cNvPr name="Freeform 11" id="11"/>
            <p:cNvSpPr/>
            <p:nvPr/>
          </p:nvSpPr>
          <p:spPr>
            <a:xfrm flipH="false" flipV="false" rot="0">
              <a:off x="0" y="0"/>
              <a:ext cx="3247348" cy="455698"/>
            </a:xfrm>
            <a:custGeom>
              <a:avLst/>
              <a:gdLst/>
              <a:ahLst/>
              <a:cxnLst/>
              <a:rect r="r" b="b" t="t" l="l"/>
              <a:pathLst>
                <a:path h="455698" w="3247348">
                  <a:moveTo>
                    <a:pt x="0" y="0"/>
                  </a:moveTo>
                  <a:lnTo>
                    <a:pt x="3247348" y="0"/>
                  </a:lnTo>
                  <a:lnTo>
                    <a:pt x="3247348" y="455698"/>
                  </a:lnTo>
                  <a:lnTo>
                    <a:pt x="0" y="455698"/>
                  </a:lnTo>
                  <a:close/>
                </a:path>
              </a:pathLst>
            </a:custGeom>
            <a:solidFill>
              <a:srgbClr val="F1F2F2"/>
            </a:solidFill>
            <a:ln w="38100" cap="sq">
              <a:solidFill>
                <a:srgbClr val="000000"/>
              </a:solidFill>
              <a:prstDash val="solid"/>
              <a:miter/>
            </a:ln>
          </p:spPr>
        </p:sp>
        <p:sp>
          <p:nvSpPr>
            <p:cNvPr name="TextBox 12" id="12"/>
            <p:cNvSpPr txBox="true"/>
            <p:nvPr/>
          </p:nvSpPr>
          <p:spPr>
            <a:xfrm>
              <a:off x="0" y="-66675"/>
              <a:ext cx="3247348" cy="522373"/>
            </a:xfrm>
            <a:prstGeom prst="rect">
              <a:avLst/>
            </a:prstGeom>
          </p:spPr>
          <p:txBody>
            <a:bodyPr anchor="ctr" rtlCol="false" tIns="50800" lIns="50800" bIns="50800" rIns="50800"/>
            <a:lstStyle/>
            <a:p>
              <a:pPr algn="ctr">
                <a:lnSpc>
                  <a:spcPts val="5179"/>
                </a:lnSpc>
                <a:spcBef>
                  <a:spcPct val="0"/>
                </a:spcBef>
              </a:pPr>
              <a:r>
                <a:rPr lang="en-US" sz="3699">
                  <a:solidFill>
                    <a:srgbClr val="0E0403"/>
                  </a:solidFill>
                  <a:latin typeface="Canva Sans Bold"/>
                </a:rPr>
                <a:t>Executive Overview  - Part 2</a:t>
              </a:r>
            </a:p>
          </p:txBody>
        </p:sp>
      </p:grpSp>
      <p:grpSp>
        <p:nvGrpSpPr>
          <p:cNvPr name="Group 13" id="13"/>
          <p:cNvGrpSpPr/>
          <p:nvPr/>
        </p:nvGrpSpPr>
        <p:grpSpPr>
          <a:xfrm rot="0">
            <a:off x="-358270" y="8801100"/>
            <a:ext cx="19974273" cy="1861295"/>
            <a:chOff x="0" y="0"/>
            <a:chExt cx="5260714" cy="490218"/>
          </a:xfrm>
        </p:grpSpPr>
        <p:sp>
          <p:nvSpPr>
            <p:cNvPr name="Freeform 14" id="14"/>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5" id="15"/>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0">
            <a:off x="4504123" y="2417534"/>
            <a:ext cx="859614" cy="1291769"/>
          </a:xfrm>
          <a:custGeom>
            <a:avLst/>
            <a:gdLst/>
            <a:ahLst/>
            <a:cxnLst/>
            <a:rect r="r" b="b" t="t" l="l"/>
            <a:pathLst>
              <a:path h="1291769" w="859614">
                <a:moveTo>
                  <a:pt x="0" y="0"/>
                </a:moveTo>
                <a:lnTo>
                  <a:pt x="859613" y="0"/>
                </a:lnTo>
                <a:lnTo>
                  <a:pt x="859613" y="1291769"/>
                </a:lnTo>
                <a:lnTo>
                  <a:pt x="0" y="12917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3360946" y="2417534"/>
            <a:ext cx="859614" cy="1291769"/>
          </a:xfrm>
          <a:custGeom>
            <a:avLst/>
            <a:gdLst/>
            <a:ahLst/>
            <a:cxnLst/>
            <a:rect r="r" b="b" t="t" l="l"/>
            <a:pathLst>
              <a:path h="1291769" w="859614">
                <a:moveTo>
                  <a:pt x="0" y="0"/>
                </a:moveTo>
                <a:lnTo>
                  <a:pt x="859613" y="0"/>
                </a:lnTo>
                <a:lnTo>
                  <a:pt x="859613" y="1291769"/>
                </a:lnTo>
                <a:lnTo>
                  <a:pt x="0" y="12917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9362341" y="3709303"/>
            <a:ext cx="8662464" cy="1946381"/>
          </a:xfrm>
          <a:custGeom>
            <a:avLst/>
            <a:gdLst/>
            <a:ahLst/>
            <a:cxnLst/>
            <a:rect r="r" b="b" t="t" l="l"/>
            <a:pathLst>
              <a:path h="1946381" w="8662464">
                <a:moveTo>
                  <a:pt x="0" y="0"/>
                </a:moveTo>
                <a:lnTo>
                  <a:pt x="8662464" y="0"/>
                </a:lnTo>
                <a:lnTo>
                  <a:pt x="8662464" y="1946381"/>
                </a:lnTo>
                <a:lnTo>
                  <a:pt x="0" y="1946381"/>
                </a:lnTo>
                <a:lnTo>
                  <a:pt x="0" y="0"/>
                </a:lnTo>
                <a:close/>
              </a:path>
            </a:pathLst>
          </a:custGeom>
          <a:blipFill>
            <a:blip r:embed="rId8"/>
            <a:stretch>
              <a:fillRect l="0" t="0" r="0" b="0"/>
            </a:stretch>
          </a:blipFill>
        </p:spPr>
      </p:sp>
      <p:sp>
        <p:nvSpPr>
          <p:cNvPr name="TextBox 19" id="19"/>
          <p:cNvSpPr txBox="true"/>
          <p:nvPr/>
        </p:nvSpPr>
        <p:spPr>
          <a:xfrm rot="0">
            <a:off x="30205" y="3642628"/>
            <a:ext cx="9807449" cy="1588637"/>
          </a:xfrm>
          <a:prstGeom prst="rect">
            <a:avLst/>
          </a:prstGeom>
        </p:spPr>
        <p:txBody>
          <a:bodyPr anchor="t" rtlCol="false" tIns="0" lIns="0" bIns="0" rIns="0">
            <a:spAutoFit/>
          </a:bodyPr>
          <a:lstStyle/>
          <a:p>
            <a:pPr algn="ctr">
              <a:lnSpc>
                <a:spcPts val="4134"/>
              </a:lnSpc>
            </a:pPr>
            <a:r>
              <a:rPr lang="en-US" sz="2953">
                <a:solidFill>
                  <a:srgbClr val="000000"/>
                </a:solidFill>
                <a:latin typeface="Fredoka Bold"/>
              </a:rPr>
              <a:t>FEATURE EXTRACTION AND ANALYSIS:</a:t>
            </a:r>
          </a:p>
          <a:p>
            <a:pPr algn="ctr">
              <a:lnSpc>
                <a:spcPts val="4134"/>
              </a:lnSpc>
            </a:pPr>
          </a:p>
          <a:p>
            <a:pPr algn="ctr">
              <a:lnSpc>
                <a:spcPts val="4370"/>
              </a:lnSpc>
            </a:pPr>
          </a:p>
        </p:txBody>
      </p:sp>
      <p:sp>
        <p:nvSpPr>
          <p:cNvPr name="Freeform 20" id="20"/>
          <p:cNvSpPr/>
          <p:nvPr/>
        </p:nvSpPr>
        <p:spPr>
          <a:xfrm flipH="false" flipV="false" rot="0">
            <a:off x="9245441" y="5962320"/>
            <a:ext cx="8896265" cy="2532144"/>
          </a:xfrm>
          <a:custGeom>
            <a:avLst/>
            <a:gdLst/>
            <a:ahLst/>
            <a:cxnLst/>
            <a:rect r="r" b="b" t="t" l="l"/>
            <a:pathLst>
              <a:path h="2532144" w="8896265">
                <a:moveTo>
                  <a:pt x="0" y="0"/>
                </a:moveTo>
                <a:lnTo>
                  <a:pt x="8896264" y="0"/>
                </a:lnTo>
                <a:lnTo>
                  <a:pt x="8896264" y="2532144"/>
                </a:lnTo>
                <a:lnTo>
                  <a:pt x="0" y="2532144"/>
                </a:lnTo>
                <a:lnTo>
                  <a:pt x="0" y="0"/>
                </a:lnTo>
                <a:close/>
              </a:path>
            </a:pathLst>
          </a:custGeom>
          <a:blipFill>
            <a:blip r:embed="rId9"/>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132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2462634" y="3169591"/>
            <a:ext cx="5825989" cy="1811353"/>
          </a:xfrm>
          <a:custGeom>
            <a:avLst/>
            <a:gdLst/>
            <a:ahLst/>
            <a:cxnLst/>
            <a:rect r="r" b="b" t="t" l="l"/>
            <a:pathLst>
              <a:path h="1811353" w="5825989">
                <a:moveTo>
                  <a:pt x="0" y="0"/>
                </a:moveTo>
                <a:lnTo>
                  <a:pt x="5825989" y="0"/>
                </a:lnTo>
                <a:lnTo>
                  <a:pt x="5825989" y="1811352"/>
                </a:lnTo>
                <a:lnTo>
                  <a:pt x="0" y="18113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36059" y="7269040"/>
            <a:ext cx="4927677" cy="1532060"/>
          </a:xfrm>
          <a:custGeom>
            <a:avLst/>
            <a:gdLst/>
            <a:ahLst/>
            <a:cxnLst/>
            <a:rect r="r" b="b" t="t" l="l"/>
            <a:pathLst>
              <a:path h="1532060" w="4927677">
                <a:moveTo>
                  <a:pt x="0" y="0"/>
                </a:moveTo>
                <a:lnTo>
                  <a:pt x="4927677" y="0"/>
                </a:lnTo>
                <a:lnTo>
                  <a:pt x="4927677" y="1532060"/>
                </a:lnTo>
                <a:lnTo>
                  <a:pt x="0" y="15320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247041" y="3169591"/>
            <a:ext cx="7522151" cy="6562157"/>
            <a:chOff x="0" y="0"/>
            <a:chExt cx="1981143" cy="1728305"/>
          </a:xfrm>
        </p:grpSpPr>
        <p:sp>
          <p:nvSpPr>
            <p:cNvPr name="Freeform 8" id="8"/>
            <p:cNvSpPr/>
            <p:nvPr/>
          </p:nvSpPr>
          <p:spPr>
            <a:xfrm flipH="false" flipV="false" rot="0">
              <a:off x="0" y="0"/>
              <a:ext cx="1981143" cy="1728305"/>
            </a:xfrm>
            <a:custGeom>
              <a:avLst/>
              <a:gdLst/>
              <a:ahLst/>
              <a:cxnLst/>
              <a:rect r="r" b="b" t="t" l="l"/>
              <a:pathLst>
                <a:path h="1728305" w="1981143">
                  <a:moveTo>
                    <a:pt x="0" y="0"/>
                  </a:moveTo>
                  <a:lnTo>
                    <a:pt x="1981143" y="0"/>
                  </a:lnTo>
                  <a:lnTo>
                    <a:pt x="1981143" y="1728305"/>
                  </a:lnTo>
                  <a:lnTo>
                    <a:pt x="0" y="1728305"/>
                  </a:lnTo>
                  <a:close/>
                </a:path>
              </a:pathLst>
            </a:custGeom>
            <a:solidFill>
              <a:srgbClr val="F1F2F2"/>
            </a:solidFill>
          </p:spPr>
        </p:sp>
        <p:sp>
          <p:nvSpPr>
            <p:cNvPr name="TextBox 9" id="9"/>
            <p:cNvSpPr txBox="true"/>
            <p:nvPr/>
          </p:nvSpPr>
          <p:spPr>
            <a:xfrm>
              <a:off x="0" y="-57150"/>
              <a:ext cx="1981143" cy="1785455"/>
            </a:xfrm>
            <a:prstGeom prst="rect">
              <a:avLst/>
            </a:prstGeom>
          </p:spPr>
          <p:txBody>
            <a:bodyPr anchor="ctr" rtlCol="false" tIns="50800" lIns="50800" bIns="50800" rIns="50800"/>
            <a:lstStyle/>
            <a:p>
              <a:pPr algn="ctr">
                <a:lnSpc>
                  <a:spcPts val="3779"/>
                </a:lnSpc>
              </a:pPr>
            </a:p>
            <a:p>
              <a:pPr algn="ctr">
                <a:lnSpc>
                  <a:spcPts val="3779"/>
                </a:lnSpc>
              </a:pPr>
            </a:p>
            <a:p>
              <a:pPr algn="ctr">
                <a:lnSpc>
                  <a:spcPts val="3779"/>
                </a:lnSpc>
              </a:pPr>
              <a:r>
                <a:rPr lang="en-US" sz="2699">
                  <a:solidFill>
                    <a:srgbClr val="0E0403"/>
                  </a:solidFill>
                  <a:latin typeface="Canva Sans"/>
                </a:rPr>
                <a:t>Utilize KMeans clustering algorithm to classify layouts into three complexity categories: Low, Medium, and High.</a:t>
              </a:r>
            </a:p>
            <a:p>
              <a:pPr algn="ctr">
                <a:lnSpc>
                  <a:spcPts val="3779"/>
                </a:lnSpc>
              </a:pPr>
            </a:p>
            <a:p>
              <a:pPr algn="ctr">
                <a:lnSpc>
                  <a:spcPts val="3779"/>
                </a:lnSpc>
              </a:pPr>
              <a:r>
                <a:rPr lang="en-US" sz="2699">
                  <a:solidFill>
                    <a:srgbClr val="0E0403"/>
                  </a:solidFill>
                  <a:latin typeface="Canva Sans"/>
                </a:rPr>
                <a:t>Further Classification based on the combination of extracted features and their normalized values.</a:t>
              </a:r>
            </a:p>
            <a:p>
              <a:pPr algn="ctr">
                <a:lnSpc>
                  <a:spcPts val="3779"/>
                </a:lnSpc>
                <a:spcBef>
                  <a:spcPct val="0"/>
                </a:spcBef>
              </a:pPr>
            </a:p>
          </p:txBody>
        </p:sp>
      </p:grpSp>
      <p:grpSp>
        <p:nvGrpSpPr>
          <p:cNvPr name="Group 10" id="10"/>
          <p:cNvGrpSpPr/>
          <p:nvPr/>
        </p:nvGrpSpPr>
        <p:grpSpPr>
          <a:xfrm rot="0">
            <a:off x="3197453" y="687305"/>
            <a:ext cx="12329775" cy="1730229"/>
            <a:chOff x="0" y="0"/>
            <a:chExt cx="3247348" cy="455698"/>
          </a:xfrm>
        </p:grpSpPr>
        <p:sp>
          <p:nvSpPr>
            <p:cNvPr name="Freeform 11" id="11"/>
            <p:cNvSpPr/>
            <p:nvPr/>
          </p:nvSpPr>
          <p:spPr>
            <a:xfrm flipH="false" flipV="false" rot="0">
              <a:off x="0" y="0"/>
              <a:ext cx="3247348" cy="455698"/>
            </a:xfrm>
            <a:custGeom>
              <a:avLst/>
              <a:gdLst/>
              <a:ahLst/>
              <a:cxnLst/>
              <a:rect r="r" b="b" t="t" l="l"/>
              <a:pathLst>
                <a:path h="455698" w="3247348">
                  <a:moveTo>
                    <a:pt x="0" y="0"/>
                  </a:moveTo>
                  <a:lnTo>
                    <a:pt x="3247348" y="0"/>
                  </a:lnTo>
                  <a:lnTo>
                    <a:pt x="3247348" y="455698"/>
                  </a:lnTo>
                  <a:lnTo>
                    <a:pt x="0" y="455698"/>
                  </a:lnTo>
                  <a:close/>
                </a:path>
              </a:pathLst>
            </a:custGeom>
            <a:solidFill>
              <a:srgbClr val="F1F2F2"/>
            </a:solidFill>
            <a:ln w="38100" cap="sq">
              <a:solidFill>
                <a:srgbClr val="000000"/>
              </a:solidFill>
              <a:prstDash val="solid"/>
              <a:miter/>
            </a:ln>
          </p:spPr>
        </p:sp>
        <p:sp>
          <p:nvSpPr>
            <p:cNvPr name="TextBox 12" id="12"/>
            <p:cNvSpPr txBox="true"/>
            <p:nvPr/>
          </p:nvSpPr>
          <p:spPr>
            <a:xfrm>
              <a:off x="0" y="-66675"/>
              <a:ext cx="3247348" cy="522373"/>
            </a:xfrm>
            <a:prstGeom prst="rect">
              <a:avLst/>
            </a:prstGeom>
          </p:spPr>
          <p:txBody>
            <a:bodyPr anchor="ctr" rtlCol="false" tIns="50800" lIns="50800" bIns="50800" rIns="50800"/>
            <a:lstStyle/>
            <a:p>
              <a:pPr algn="ctr">
                <a:lnSpc>
                  <a:spcPts val="5179"/>
                </a:lnSpc>
                <a:spcBef>
                  <a:spcPct val="0"/>
                </a:spcBef>
              </a:pPr>
              <a:r>
                <a:rPr lang="en-US" sz="3699">
                  <a:solidFill>
                    <a:srgbClr val="0E0403"/>
                  </a:solidFill>
                  <a:latin typeface="Canva Sans Bold"/>
                </a:rPr>
                <a:t>Executive Overview  - Part 2</a:t>
              </a:r>
            </a:p>
          </p:txBody>
        </p:sp>
      </p:grpSp>
      <p:grpSp>
        <p:nvGrpSpPr>
          <p:cNvPr name="Group 13" id="13"/>
          <p:cNvGrpSpPr/>
          <p:nvPr/>
        </p:nvGrpSpPr>
        <p:grpSpPr>
          <a:xfrm rot="0">
            <a:off x="-358270" y="8801100"/>
            <a:ext cx="19974273" cy="1861295"/>
            <a:chOff x="0" y="0"/>
            <a:chExt cx="5260714" cy="490218"/>
          </a:xfrm>
        </p:grpSpPr>
        <p:sp>
          <p:nvSpPr>
            <p:cNvPr name="Freeform 14" id="14"/>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5" id="15"/>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10094339" y="3169591"/>
            <a:ext cx="7373777" cy="5631509"/>
            <a:chOff x="0" y="0"/>
            <a:chExt cx="1942065" cy="1483196"/>
          </a:xfrm>
        </p:grpSpPr>
        <p:sp>
          <p:nvSpPr>
            <p:cNvPr name="Freeform 17" id="17"/>
            <p:cNvSpPr/>
            <p:nvPr/>
          </p:nvSpPr>
          <p:spPr>
            <a:xfrm flipH="false" flipV="false" rot="0">
              <a:off x="0" y="0"/>
              <a:ext cx="1942065" cy="1483196"/>
            </a:xfrm>
            <a:custGeom>
              <a:avLst/>
              <a:gdLst/>
              <a:ahLst/>
              <a:cxnLst/>
              <a:rect r="r" b="b" t="t" l="l"/>
              <a:pathLst>
                <a:path h="1483196" w="1942065">
                  <a:moveTo>
                    <a:pt x="0" y="0"/>
                  </a:moveTo>
                  <a:lnTo>
                    <a:pt x="1942065" y="0"/>
                  </a:lnTo>
                  <a:lnTo>
                    <a:pt x="1942065" y="1483196"/>
                  </a:lnTo>
                  <a:lnTo>
                    <a:pt x="0" y="1483196"/>
                  </a:lnTo>
                  <a:close/>
                </a:path>
              </a:pathLst>
            </a:custGeom>
            <a:solidFill>
              <a:srgbClr val="F1F2F2"/>
            </a:solidFill>
          </p:spPr>
        </p:sp>
        <p:sp>
          <p:nvSpPr>
            <p:cNvPr name="TextBox 18" id="18"/>
            <p:cNvSpPr txBox="true"/>
            <p:nvPr/>
          </p:nvSpPr>
          <p:spPr>
            <a:xfrm>
              <a:off x="0" y="-57150"/>
              <a:ext cx="1942065" cy="1540346"/>
            </a:xfrm>
            <a:prstGeom prst="rect">
              <a:avLst/>
            </a:prstGeom>
          </p:spPr>
          <p:txBody>
            <a:bodyPr anchor="ctr" rtlCol="false" tIns="50800" lIns="50800" bIns="50800" rIns="50800"/>
            <a:lstStyle/>
            <a:p>
              <a:pPr algn="ctr">
                <a:lnSpc>
                  <a:spcPts val="3779"/>
                </a:lnSpc>
              </a:pPr>
              <a:r>
                <a:rPr lang="en-US" sz="2699">
                  <a:solidFill>
                    <a:srgbClr val="0E0403"/>
                  </a:solidFill>
                  <a:latin typeface="Canva Sans Bold"/>
                </a:rPr>
                <a:t>Criteria for classification:</a:t>
              </a:r>
            </a:p>
            <a:p>
              <a:pPr algn="ctr">
                <a:lnSpc>
                  <a:spcPts val="2659"/>
                </a:lnSpc>
              </a:pPr>
            </a:p>
            <a:p>
              <a:pPr algn="ctr">
                <a:lnSpc>
                  <a:spcPts val="2939"/>
                </a:lnSpc>
              </a:pPr>
              <a:r>
                <a:rPr lang="en-US" sz="2099">
                  <a:solidFill>
                    <a:srgbClr val="0E0403"/>
                  </a:solidFill>
                  <a:latin typeface="Canva Sans Bold"/>
                </a:rPr>
                <a:t>Low Complexity: </a:t>
              </a:r>
              <a:r>
                <a:rPr lang="en-US" sz="2099">
                  <a:solidFill>
                    <a:srgbClr val="0E0403"/>
                  </a:solidFill>
                  <a:latin typeface="Canva Sans"/>
                </a:rPr>
                <a:t>Layouts with fewer edges and contours, and lower entropy values.</a:t>
              </a:r>
            </a:p>
            <a:p>
              <a:pPr algn="ctr">
                <a:lnSpc>
                  <a:spcPts val="2939"/>
                </a:lnSpc>
              </a:pPr>
            </a:p>
            <a:p>
              <a:pPr algn="ctr">
                <a:lnSpc>
                  <a:spcPts val="2939"/>
                </a:lnSpc>
              </a:pPr>
              <a:r>
                <a:rPr lang="en-US" sz="2099">
                  <a:solidFill>
                    <a:srgbClr val="0E0403"/>
                  </a:solidFill>
                  <a:latin typeface="Canva Sans Bold"/>
                </a:rPr>
                <a:t>Medium Complexity:</a:t>
              </a:r>
              <a:r>
                <a:rPr lang="en-US" sz="2099">
                  <a:solidFill>
                    <a:srgbClr val="0E0403"/>
                  </a:solidFill>
                  <a:latin typeface="Canva Sans"/>
                </a:rPr>
                <a:t> Moderate number of edges and contours, and moderate entropy values.</a:t>
              </a:r>
            </a:p>
            <a:p>
              <a:pPr algn="ctr">
                <a:lnSpc>
                  <a:spcPts val="2939"/>
                </a:lnSpc>
              </a:pPr>
            </a:p>
            <a:p>
              <a:pPr algn="ctr">
                <a:lnSpc>
                  <a:spcPts val="2939"/>
                </a:lnSpc>
              </a:pPr>
              <a:r>
                <a:rPr lang="en-US" sz="2099">
                  <a:solidFill>
                    <a:srgbClr val="0E0403"/>
                  </a:solidFill>
                  <a:latin typeface="Canva Sans Bold"/>
                </a:rPr>
                <a:t>High Complexity: </a:t>
              </a:r>
              <a:r>
                <a:rPr lang="en-US" sz="2099">
                  <a:solidFill>
                    <a:srgbClr val="0E0403"/>
                  </a:solidFill>
                  <a:latin typeface="Canva Sans"/>
                </a:rPr>
                <a:t>Layouts with numerous edges and contours, and higher entropy values.</a:t>
              </a:r>
            </a:p>
            <a:p>
              <a:pPr algn="ctr">
                <a:lnSpc>
                  <a:spcPts val="2659"/>
                </a:lnSpc>
                <a:spcBef>
                  <a:spcPct val="0"/>
                </a:spcBef>
              </a:pPr>
            </a:p>
          </p:txBody>
        </p:sp>
      </p:grpSp>
      <p:sp>
        <p:nvSpPr>
          <p:cNvPr name="Freeform 19" id="19"/>
          <p:cNvSpPr/>
          <p:nvPr/>
        </p:nvSpPr>
        <p:spPr>
          <a:xfrm flipH="false" flipV="false" rot="0">
            <a:off x="4504123" y="2417534"/>
            <a:ext cx="859614" cy="1291769"/>
          </a:xfrm>
          <a:custGeom>
            <a:avLst/>
            <a:gdLst/>
            <a:ahLst/>
            <a:cxnLst/>
            <a:rect r="r" b="b" t="t" l="l"/>
            <a:pathLst>
              <a:path h="1291769" w="859614">
                <a:moveTo>
                  <a:pt x="0" y="0"/>
                </a:moveTo>
                <a:lnTo>
                  <a:pt x="859613" y="0"/>
                </a:lnTo>
                <a:lnTo>
                  <a:pt x="859613" y="1291769"/>
                </a:lnTo>
                <a:lnTo>
                  <a:pt x="0" y="12917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13360946" y="2417534"/>
            <a:ext cx="859614" cy="1291769"/>
          </a:xfrm>
          <a:custGeom>
            <a:avLst/>
            <a:gdLst/>
            <a:ahLst/>
            <a:cxnLst/>
            <a:rect r="r" b="b" t="t" l="l"/>
            <a:pathLst>
              <a:path h="1291769" w="859614">
                <a:moveTo>
                  <a:pt x="0" y="0"/>
                </a:moveTo>
                <a:lnTo>
                  <a:pt x="859613" y="0"/>
                </a:lnTo>
                <a:lnTo>
                  <a:pt x="859613" y="1291769"/>
                </a:lnTo>
                <a:lnTo>
                  <a:pt x="0" y="12917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1" id="21"/>
          <p:cNvGrpSpPr/>
          <p:nvPr/>
        </p:nvGrpSpPr>
        <p:grpSpPr>
          <a:xfrm rot="0">
            <a:off x="8769191" y="6862788"/>
            <a:ext cx="1334673" cy="812505"/>
            <a:chOff x="0" y="0"/>
            <a:chExt cx="812800" cy="494806"/>
          </a:xfrm>
        </p:grpSpPr>
        <p:sp>
          <p:nvSpPr>
            <p:cNvPr name="Freeform 22" id="22"/>
            <p:cNvSpPr/>
            <p:nvPr/>
          </p:nvSpPr>
          <p:spPr>
            <a:xfrm flipH="false" flipV="false" rot="0">
              <a:off x="0" y="0"/>
              <a:ext cx="812800" cy="494806"/>
            </a:xfrm>
            <a:custGeom>
              <a:avLst/>
              <a:gdLst/>
              <a:ahLst/>
              <a:cxnLst/>
              <a:rect r="r" b="b" t="t" l="l"/>
              <a:pathLst>
                <a:path h="494806" w="812800">
                  <a:moveTo>
                    <a:pt x="812800" y="247403"/>
                  </a:moveTo>
                  <a:lnTo>
                    <a:pt x="406400" y="0"/>
                  </a:lnTo>
                  <a:lnTo>
                    <a:pt x="406400" y="203200"/>
                  </a:lnTo>
                  <a:lnTo>
                    <a:pt x="0" y="203200"/>
                  </a:lnTo>
                  <a:lnTo>
                    <a:pt x="0" y="291606"/>
                  </a:lnTo>
                  <a:lnTo>
                    <a:pt x="406400" y="291606"/>
                  </a:lnTo>
                  <a:lnTo>
                    <a:pt x="406400" y="494806"/>
                  </a:lnTo>
                  <a:lnTo>
                    <a:pt x="812800" y="247403"/>
                  </a:lnTo>
                  <a:close/>
                </a:path>
              </a:pathLst>
            </a:custGeom>
            <a:solidFill>
              <a:srgbClr val="979AB9"/>
            </a:solidFill>
          </p:spPr>
        </p:sp>
        <p:sp>
          <p:nvSpPr>
            <p:cNvPr name="TextBox 23" id="23"/>
            <p:cNvSpPr txBox="true"/>
            <p:nvPr/>
          </p:nvSpPr>
          <p:spPr>
            <a:xfrm>
              <a:off x="0" y="165100"/>
              <a:ext cx="711200" cy="126506"/>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296731" y="4076310"/>
            <a:ext cx="9332136" cy="979796"/>
          </a:xfrm>
          <a:prstGeom prst="rect">
            <a:avLst/>
          </a:prstGeom>
        </p:spPr>
        <p:txBody>
          <a:bodyPr anchor="t" rtlCol="false" tIns="0" lIns="0" bIns="0" rIns="0">
            <a:spAutoFit/>
          </a:bodyPr>
          <a:lstStyle/>
          <a:p>
            <a:pPr algn="ctr">
              <a:lnSpc>
                <a:spcPts val="3933"/>
              </a:lnSpc>
            </a:pPr>
            <a:r>
              <a:rPr lang="en-US" sz="2809">
                <a:solidFill>
                  <a:srgbClr val="000000"/>
                </a:solidFill>
                <a:latin typeface="Fredoka Bold"/>
              </a:rPr>
              <a:t>COMPLEXITY CLASSIFICATION CRITERIA:</a:t>
            </a:r>
          </a:p>
          <a:p>
            <a:pPr algn="ctr">
              <a:lnSpc>
                <a:spcPts val="3933"/>
              </a:lnSpc>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132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3197453" y="687305"/>
            <a:ext cx="12329775" cy="1730229"/>
            <a:chOff x="0" y="0"/>
            <a:chExt cx="3247348" cy="455698"/>
          </a:xfrm>
        </p:grpSpPr>
        <p:sp>
          <p:nvSpPr>
            <p:cNvPr name="Freeform 6" id="6"/>
            <p:cNvSpPr/>
            <p:nvPr/>
          </p:nvSpPr>
          <p:spPr>
            <a:xfrm flipH="false" flipV="false" rot="0">
              <a:off x="0" y="0"/>
              <a:ext cx="3247348" cy="455698"/>
            </a:xfrm>
            <a:custGeom>
              <a:avLst/>
              <a:gdLst/>
              <a:ahLst/>
              <a:cxnLst/>
              <a:rect r="r" b="b" t="t" l="l"/>
              <a:pathLst>
                <a:path h="455698" w="3247348">
                  <a:moveTo>
                    <a:pt x="0" y="0"/>
                  </a:moveTo>
                  <a:lnTo>
                    <a:pt x="3247348" y="0"/>
                  </a:lnTo>
                  <a:lnTo>
                    <a:pt x="3247348" y="455698"/>
                  </a:lnTo>
                  <a:lnTo>
                    <a:pt x="0" y="455698"/>
                  </a:lnTo>
                  <a:close/>
                </a:path>
              </a:pathLst>
            </a:custGeom>
            <a:solidFill>
              <a:srgbClr val="F1F2F2"/>
            </a:solidFill>
            <a:ln w="38100" cap="sq">
              <a:solidFill>
                <a:srgbClr val="000000"/>
              </a:solidFill>
              <a:prstDash val="solid"/>
              <a:miter/>
            </a:ln>
          </p:spPr>
        </p:sp>
        <p:sp>
          <p:nvSpPr>
            <p:cNvPr name="TextBox 7" id="7"/>
            <p:cNvSpPr txBox="true"/>
            <p:nvPr/>
          </p:nvSpPr>
          <p:spPr>
            <a:xfrm>
              <a:off x="0" y="-66675"/>
              <a:ext cx="3247348" cy="522373"/>
            </a:xfrm>
            <a:prstGeom prst="rect">
              <a:avLst/>
            </a:prstGeom>
          </p:spPr>
          <p:txBody>
            <a:bodyPr anchor="ctr" rtlCol="false" tIns="50800" lIns="50800" bIns="50800" rIns="50800"/>
            <a:lstStyle/>
            <a:p>
              <a:pPr algn="ctr">
                <a:lnSpc>
                  <a:spcPts val="5179"/>
                </a:lnSpc>
                <a:spcBef>
                  <a:spcPct val="0"/>
                </a:spcBef>
              </a:pPr>
              <a:r>
                <a:rPr lang="en-US" sz="3699">
                  <a:solidFill>
                    <a:srgbClr val="0E0403"/>
                  </a:solidFill>
                  <a:latin typeface="Canva Sans Bold"/>
                </a:rPr>
                <a:t>Executive Overview  - Part 3</a:t>
              </a:r>
            </a:p>
          </p:txBody>
        </p:sp>
      </p:grpSp>
      <p:grpSp>
        <p:nvGrpSpPr>
          <p:cNvPr name="Group 8" id="8"/>
          <p:cNvGrpSpPr/>
          <p:nvPr/>
        </p:nvGrpSpPr>
        <p:grpSpPr>
          <a:xfrm rot="0">
            <a:off x="-358270" y="8801100"/>
            <a:ext cx="19974273" cy="1861295"/>
            <a:chOff x="0" y="0"/>
            <a:chExt cx="5260714" cy="490218"/>
          </a:xfrm>
        </p:grpSpPr>
        <p:sp>
          <p:nvSpPr>
            <p:cNvPr name="Freeform 9" id="9"/>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0" id="10"/>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4504123" y="2417534"/>
            <a:ext cx="859614" cy="1291769"/>
          </a:xfrm>
          <a:custGeom>
            <a:avLst/>
            <a:gdLst/>
            <a:ahLst/>
            <a:cxnLst/>
            <a:rect r="r" b="b" t="t" l="l"/>
            <a:pathLst>
              <a:path h="1291769" w="859614">
                <a:moveTo>
                  <a:pt x="0" y="0"/>
                </a:moveTo>
                <a:lnTo>
                  <a:pt x="859613" y="0"/>
                </a:lnTo>
                <a:lnTo>
                  <a:pt x="859613" y="1291769"/>
                </a:lnTo>
                <a:lnTo>
                  <a:pt x="0" y="12917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3360946" y="2417534"/>
            <a:ext cx="859614" cy="1291769"/>
          </a:xfrm>
          <a:custGeom>
            <a:avLst/>
            <a:gdLst/>
            <a:ahLst/>
            <a:cxnLst/>
            <a:rect r="r" b="b" t="t" l="l"/>
            <a:pathLst>
              <a:path h="1291769" w="859614">
                <a:moveTo>
                  <a:pt x="0" y="0"/>
                </a:moveTo>
                <a:lnTo>
                  <a:pt x="859613" y="0"/>
                </a:lnTo>
                <a:lnTo>
                  <a:pt x="859613" y="1291769"/>
                </a:lnTo>
                <a:lnTo>
                  <a:pt x="0" y="12917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2831841" y="3709303"/>
            <a:ext cx="13061000" cy="5013313"/>
          </a:xfrm>
          <a:custGeom>
            <a:avLst/>
            <a:gdLst/>
            <a:ahLst/>
            <a:cxnLst/>
            <a:rect r="r" b="b" t="t" l="l"/>
            <a:pathLst>
              <a:path h="5013313" w="13061000">
                <a:moveTo>
                  <a:pt x="0" y="0"/>
                </a:moveTo>
                <a:lnTo>
                  <a:pt x="13061000" y="0"/>
                </a:lnTo>
                <a:lnTo>
                  <a:pt x="13061000" y="5013313"/>
                </a:lnTo>
                <a:lnTo>
                  <a:pt x="0" y="5013313"/>
                </a:lnTo>
                <a:lnTo>
                  <a:pt x="0" y="0"/>
                </a:lnTo>
                <a:close/>
              </a:path>
            </a:pathLst>
          </a:custGeom>
          <a:blipFill>
            <a:blip r:embed="rId6"/>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132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3360946" y="3407052"/>
            <a:ext cx="4927677" cy="1532060"/>
          </a:xfrm>
          <a:custGeom>
            <a:avLst/>
            <a:gdLst/>
            <a:ahLst/>
            <a:cxnLst/>
            <a:rect r="r" b="b" t="t" l="l"/>
            <a:pathLst>
              <a:path h="1532060" w="4927677">
                <a:moveTo>
                  <a:pt x="0" y="0"/>
                </a:moveTo>
                <a:lnTo>
                  <a:pt x="4927677" y="0"/>
                </a:lnTo>
                <a:lnTo>
                  <a:pt x="4927677" y="1532060"/>
                </a:lnTo>
                <a:lnTo>
                  <a:pt x="0" y="15320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36059" y="7269040"/>
            <a:ext cx="4927677" cy="1532060"/>
          </a:xfrm>
          <a:custGeom>
            <a:avLst/>
            <a:gdLst/>
            <a:ahLst/>
            <a:cxnLst/>
            <a:rect r="r" b="b" t="t" l="l"/>
            <a:pathLst>
              <a:path h="1532060" w="4927677">
                <a:moveTo>
                  <a:pt x="0" y="0"/>
                </a:moveTo>
                <a:lnTo>
                  <a:pt x="4927677" y="0"/>
                </a:lnTo>
                <a:lnTo>
                  <a:pt x="4927677" y="1532060"/>
                </a:lnTo>
                <a:lnTo>
                  <a:pt x="0" y="15320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172854" y="3709303"/>
            <a:ext cx="7522151" cy="6562157"/>
            <a:chOff x="0" y="0"/>
            <a:chExt cx="1981143" cy="1728305"/>
          </a:xfrm>
        </p:grpSpPr>
        <p:sp>
          <p:nvSpPr>
            <p:cNvPr name="Freeform 8" id="8"/>
            <p:cNvSpPr/>
            <p:nvPr/>
          </p:nvSpPr>
          <p:spPr>
            <a:xfrm flipH="false" flipV="false" rot="0">
              <a:off x="0" y="0"/>
              <a:ext cx="1981143" cy="1728305"/>
            </a:xfrm>
            <a:custGeom>
              <a:avLst/>
              <a:gdLst/>
              <a:ahLst/>
              <a:cxnLst/>
              <a:rect r="r" b="b" t="t" l="l"/>
              <a:pathLst>
                <a:path h="1728305" w="1981143">
                  <a:moveTo>
                    <a:pt x="0" y="0"/>
                  </a:moveTo>
                  <a:lnTo>
                    <a:pt x="1981143" y="0"/>
                  </a:lnTo>
                  <a:lnTo>
                    <a:pt x="1981143" y="1728305"/>
                  </a:lnTo>
                  <a:lnTo>
                    <a:pt x="0" y="1728305"/>
                  </a:lnTo>
                  <a:close/>
                </a:path>
              </a:pathLst>
            </a:custGeom>
            <a:solidFill>
              <a:srgbClr val="F1F2F2"/>
            </a:solidFill>
          </p:spPr>
        </p:sp>
        <p:sp>
          <p:nvSpPr>
            <p:cNvPr name="TextBox 9" id="9"/>
            <p:cNvSpPr txBox="true"/>
            <p:nvPr/>
          </p:nvSpPr>
          <p:spPr>
            <a:xfrm>
              <a:off x="0" y="-57150"/>
              <a:ext cx="1981143" cy="1785455"/>
            </a:xfrm>
            <a:prstGeom prst="rect">
              <a:avLst/>
            </a:prstGeom>
          </p:spPr>
          <p:txBody>
            <a:bodyPr anchor="ctr" rtlCol="false" tIns="50800" lIns="50800" bIns="50800" rIns="50800"/>
            <a:lstStyle/>
            <a:p>
              <a:pPr algn="ctr">
                <a:lnSpc>
                  <a:spcPts val="3779"/>
                </a:lnSpc>
              </a:pPr>
            </a:p>
            <a:p>
              <a:pPr algn="ctr">
                <a:lnSpc>
                  <a:spcPts val="3779"/>
                </a:lnSpc>
              </a:pPr>
            </a:p>
            <a:p>
              <a:pPr algn="ctr">
                <a:lnSpc>
                  <a:spcPts val="3779"/>
                </a:lnSpc>
              </a:pPr>
              <a:r>
                <a:rPr lang="en-US" sz="2699">
                  <a:solidFill>
                    <a:srgbClr val="0E0403"/>
                  </a:solidFill>
                  <a:latin typeface="Canva Sans"/>
                </a:rPr>
                <a:t>Visualizing clustered layouts based on their complexity using PCA for dimensionality reduction.</a:t>
              </a:r>
            </a:p>
            <a:p>
              <a:pPr algn="ctr">
                <a:lnSpc>
                  <a:spcPts val="3779"/>
                </a:lnSpc>
              </a:pPr>
            </a:p>
            <a:p>
              <a:pPr algn="ctr">
                <a:lnSpc>
                  <a:spcPts val="3779"/>
                </a:lnSpc>
              </a:pPr>
            </a:p>
            <a:p>
              <a:pPr algn="ctr">
                <a:lnSpc>
                  <a:spcPts val="3779"/>
                </a:lnSpc>
              </a:pPr>
              <a:r>
                <a:rPr lang="en-US" sz="2699">
                  <a:solidFill>
                    <a:srgbClr val="0E0403"/>
                  </a:solidFill>
                  <a:latin typeface="Canva Sans"/>
                </a:rPr>
                <a:t>Scatter plot representation enables easy interpretation of complexity clusters.</a:t>
              </a:r>
            </a:p>
            <a:p>
              <a:pPr algn="ctr">
                <a:lnSpc>
                  <a:spcPts val="3779"/>
                </a:lnSpc>
                <a:spcBef>
                  <a:spcPct val="0"/>
                </a:spcBef>
              </a:pPr>
            </a:p>
          </p:txBody>
        </p:sp>
      </p:grpSp>
      <p:grpSp>
        <p:nvGrpSpPr>
          <p:cNvPr name="Group 10" id="10"/>
          <p:cNvGrpSpPr/>
          <p:nvPr/>
        </p:nvGrpSpPr>
        <p:grpSpPr>
          <a:xfrm rot="0">
            <a:off x="3197453" y="687305"/>
            <a:ext cx="12329775" cy="1730229"/>
            <a:chOff x="0" y="0"/>
            <a:chExt cx="3247348" cy="455698"/>
          </a:xfrm>
        </p:grpSpPr>
        <p:sp>
          <p:nvSpPr>
            <p:cNvPr name="Freeform 11" id="11"/>
            <p:cNvSpPr/>
            <p:nvPr/>
          </p:nvSpPr>
          <p:spPr>
            <a:xfrm flipH="false" flipV="false" rot="0">
              <a:off x="0" y="0"/>
              <a:ext cx="3247348" cy="455698"/>
            </a:xfrm>
            <a:custGeom>
              <a:avLst/>
              <a:gdLst/>
              <a:ahLst/>
              <a:cxnLst/>
              <a:rect r="r" b="b" t="t" l="l"/>
              <a:pathLst>
                <a:path h="455698" w="3247348">
                  <a:moveTo>
                    <a:pt x="0" y="0"/>
                  </a:moveTo>
                  <a:lnTo>
                    <a:pt x="3247348" y="0"/>
                  </a:lnTo>
                  <a:lnTo>
                    <a:pt x="3247348" y="455698"/>
                  </a:lnTo>
                  <a:lnTo>
                    <a:pt x="0" y="455698"/>
                  </a:lnTo>
                  <a:close/>
                </a:path>
              </a:pathLst>
            </a:custGeom>
            <a:solidFill>
              <a:srgbClr val="F1F2F2"/>
            </a:solidFill>
            <a:ln w="38100" cap="sq">
              <a:solidFill>
                <a:srgbClr val="000000"/>
              </a:solidFill>
              <a:prstDash val="solid"/>
              <a:miter/>
            </a:ln>
          </p:spPr>
        </p:sp>
        <p:sp>
          <p:nvSpPr>
            <p:cNvPr name="TextBox 12" id="12"/>
            <p:cNvSpPr txBox="true"/>
            <p:nvPr/>
          </p:nvSpPr>
          <p:spPr>
            <a:xfrm>
              <a:off x="0" y="-66675"/>
              <a:ext cx="3247348" cy="522373"/>
            </a:xfrm>
            <a:prstGeom prst="rect">
              <a:avLst/>
            </a:prstGeom>
          </p:spPr>
          <p:txBody>
            <a:bodyPr anchor="ctr" rtlCol="false" tIns="50800" lIns="50800" bIns="50800" rIns="50800"/>
            <a:lstStyle/>
            <a:p>
              <a:pPr algn="ctr">
                <a:lnSpc>
                  <a:spcPts val="5179"/>
                </a:lnSpc>
                <a:spcBef>
                  <a:spcPct val="0"/>
                </a:spcBef>
              </a:pPr>
              <a:r>
                <a:rPr lang="en-US" sz="3699">
                  <a:solidFill>
                    <a:srgbClr val="0E0403"/>
                  </a:solidFill>
                  <a:latin typeface="Canva Sans Bold"/>
                </a:rPr>
                <a:t>Executive Overview  - Part 2</a:t>
              </a:r>
            </a:p>
          </p:txBody>
        </p:sp>
      </p:grpSp>
      <p:grpSp>
        <p:nvGrpSpPr>
          <p:cNvPr name="Group 13" id="13"/>
          <p:cNvGrpSpPr/>
          <p:nvPr/>
        </p:nvGrpSpPr>
        <p:grpSpPr>
          <a:xfrm rot="0">
            <a:off x="-358270" y="8801100"/>
            <a:ext cx="19974273" cy="1861295"/>
            <a:chOff x="0" y="0"/>
            <a:chExt cx="5260714" cy="490218"/>
          </a:xfrm>
        </p:grpSpPr>
        <p:sp>
          <p:nvSpPr>
            <p:cNvPr name="Freeform 14" id="14"/>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5" id="15"/>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0">
            <a:off x="4504123" y="2417534"/>
            <a:ext cx="859614" cy="1291769"/>
          </a:xfrm>
          <a:custGeom>
            <a:avLst/>
            <a:gdLst/>
            <a:ahLst/>
            <a:cxnLst/>
            <a:rect r="r" b="b" t="t" l="l"/>
            <a:pathLst>
              <a:path h="1291769" w="859614">
                <a:moveTo>
                  <a:pt x="0" y="0"/>
                </a:moveTo>
                <a:lnTo>
                  <a:pt x="859613" y="0"/>
                </a:lnTo>
                <a:lnTo>
                  <a:pt x="859613" y="1291769"/>
                </a:lnTo>
                <a:lnTo>
                  <a:pt x="0" y="12917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3360946" y="2417534"/>
            <a:ext cx="859614" cy="1291769"/>
          </a:xfrm>
          <a:custGeom>
            <a:avLst/>
            <a:gdLst/>
            <a:ahLst/>
            <a:cxnLst/>
            <a:rect r="r" b="b" t="t" l="l"/>
            <a:pathLst>
              <a:path h="1291769" w="859614">
                <a:moveTo>
                  <a:pt x="0" y="0"/>
                </a:moveTo>
                <a:lnTo>
                  <a:pt x="859613" y="0"/>
                </a:lnTo>
                <a:lnTo>
                  <a:pt x="859613" y="1291769"/>
                </a:lnTo>
                <a:lnTo>
                  <a:pt x="0" y="12917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9144000" y="3907675"/>
            <a:ext cx="8824487" cy="4127395"/>
          </a:xfrm>
          <a:custGeom>
            <a:avLst/>
            <a:gdLst/>
            <a:ahLst/>
            <a:cxnLst/>
            <a:rect r="r" b="b" t="t" l="l"/>
            <a:pathLst>
              <a:path h="4127395" w="8824487">
                <a:moveTo>
                  <a:pt x="0" y="0"/>
                </a:moveTo>
                <a:lnTo>
                  <a:pt x="8824487" y="0"/>
                </a:lnTo>
                <a:lnTo>
                  <a:pt x="8824487" y="4127395"/>
                </a:lnTo>
                <a:lnTo>
                  <a:pt x="0" y="4127395"/>
                </a:lnTo>
                <a:lnTo>
                  <a:pt x="0" y="0"/>
                </a:lnTo>
                <a:close/>
              </a:path>
            </a:pathLst>
          </a:custGeom>
          <a:blipFill>
            <a:blip r:embed="rId8"/>
            <a:stretch>
              <a:fillRect l="0" t="0" r="0" b="0"/>
            </a:stretch>
          </a:blipFill>
        </p:spPr>
      </p:sp>
      <p:sp>
        <p:nvSpPr>
          <p:cNvPr name="TextBox 19" id="19"/>
          <p:cNvSpPr txBox="true"/>
          <p:nvPr/>
        </p:nvSpPr>
        <p:spPr>
          <a:xfrm rot="0">
            <a:off x="379851" y="3904838"/>
            <a:ext cx="9256531" cy="479338"/>
          </a:xfrm>
          <a:prstGeom prst="rect">
            <a:avLst/>
          </a:prstGeom>
        </p:spPr>
        <p:txBody>
          <a:bodyPr anchor="t" rtlCol="false" tIns="0" lIns="0" bIns="0" rIns="0">
            <a:spAutoFit/>
          </a:bodyPr>
          <a:lstStyle/>
          <a:p>
            <a:pPr algn="ctr">
              <a:lnSpc>
                <a:spcPts val="3902"/>
              </a:lnSpc>
            </a:pPr>
            <a:r>
              <a:rPr lang="en-US" sz="2787">
                <a:solidFill>
                  <a:srgbClr val="000000"/>
                </a:solidFill>
                <a:latin typeface="Fredoka Bold"/>
              </a:rPr>
              <a:t>VISUALIZATION OF CLUSTERING RESULTS: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43973"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3408294" y="3407052"/>
            <a:ext cx="4927677" cy="1532060"/>
          </a:xfrm>
          <a:custGeom>
            <a:avLst/>
            <a:gdLst/>
            <a:ahLst/>
            <a:cxnLst/>
            <a:rect r="r" b="b" t="t" l="l"/>
            <a:pathLst>
              <a:path h="1532060" w="4927677">
                <a:moveTo>
                  <a:pt x="0" y="0"/>
                </a:moveTo>
                <a:lnTo>
                  <a:pt x="4927677" y="0"/>
                </a:lnTo>
                <a:lnTo>
                  <a:pt x="4927677" y="1532060"/>
                </a:lnTo>
                <a:lnTo>
                  <a:pt x="0" y="15320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83408" y="7269040"/>
            <a:ext cx="4927677" cy="1532060"/>
          </a:xfrm>
          <a:custGeom>
            <a:avLst/>
            <a:gdLst/>
            <a:ahLst/>
            <a:cxnLst/>
            <a:rect r="r" b="b" t="t" l="l"/>
            <a:pathLst>
              <a:path h="1532060" w="4927677">
                <a:moveTo>
                  <a:pt x="0" y="0"/>
                </a:moveTo>
                <a:lnTo>
                  <a:pt x="4927676" y="0"/>
                </a:lnTo>
                <a:lnTo>
                  <a:pt x="4927676" y="1532060"/>
                </a:lnTo>
                <a:lnTo>
                  <a:pt x="0" y="15320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220202" y="3709303"/>
            <a:ext cx="7522151" cy="6562157"/>
            <a:chOff x="0" y="0"/>
            <a:chExt cx="1981143" cy="1728305"/>
          </a:xfrm>
        </p:grpSpPr>
        <p:sp>
          <p:nvSpPr>
            <p:cNvPr name="Freeform 8" id="8"/>
            <p:cNvSpPr/>
            <p:nvPr/>
          </p:nvSpPr>
          <p:spPr>
            <a:xfrm flipH="false" flipV="false" rot="0">
              <a:off x="0" y="0"/>
              <a:ext cx="1981143" cy="1728305"/>
            </a:xfrm>
            <a:custGeom>
              <a:avLst/>
              <a:gdLst/>
              <a:ahLst/>
              <a:cxnLst/>
              <a:rect r="r" b="b" t="t" l="l"/>
              <a:pathLst>
                <a:path h="1728305" w="1981143">
                  <a:moveTo>
                    <a:pt x="0" y="0"/>
                  </a:moveTo>
                  <a:lnTo>
                    <a:pt x="1981143" y="0"/>
                  </a:lnTo>
                  <a:lnTo>
                    <a:pt x="1981143" y="1728305"/>
                  </a:lnTo>
                  <a:lnTo>
                    <a:pt x="0" y="1728305"/>
                  </a:lnTo>
                  <a:close/>
                </a:path>
              </a:pathLst>
            </a:custGeom>
            <a:solidFill>
              <a:srgbClr val="F1F2F2"/>
            </a:solidFill>
          </p:spPr>
        </p:sp>
        <p:sp>
          <p:nvSpPr>
            <p:cNvPr name="TextBox 9" id="9"/>
            <p:cNvSpPr txBox="true"/>
            <p:nvPr/>
          </p:nvSpPr>
          <p:spPr>
            <a:xfrm>
              <a:off x="0" y="-57150"/>
              <a:ext cx="1981143" cy="1785455"/>
            </a:xfrm>
            <a:prstGeom prst="rect">
              <a:avLst/>
            </a:prstGeom>
          </p:spPr>
          <p:txBody>
            <a:bodyPr anchor="ctr" rtlCol="false" tIns="50800" lIns="50800" bIns="50800" rIns="50800"/>
            <a:lstStyle/>
            <a:p>
              <a:pPr algn="ctr">
                <a:lnSpc>
                  <a:spcPts val="3919"/>
                </a:lnSpc>
              </a:pPr>
              <a:r>
                <a:rPr lang="en-US" sz="2799">
                  <a:solidFill>
                    <a:srgbClr val="0E0403"/>
                  </a:solidFill>
                  <a:latin typeface="Canva Sans"/>
                </a:rPr>
                <a:t>Classify the  sample layouts into complexity categories based on the established criteria.</a:t>
              </a:r>
            </a:p>
            <a:p>
              <a:pPr algn="ctr">
                <a:lnSpc>
                  <a:spcPts val="3919"/>
                </a:lnSpc>
              </a:pPr>
            </a:p>
            <a:p>
              <a:pPr algn="ctr">
                <a:lnSpc>
                  <a:spcPts val="3919"/>
                </a:lnSpc>
                <a:spcBef>
                  <a:spcPct val="0"/>
                </a:spcBef>
              </a:pPr>
              <a:r>
                <a:rPr lang="en-US" sz="2799">
                  <a:solidFill>
                    <a:srgbClr val="0E0403"/>
                  </a:solidFill>
                  <a:latin typeface="Canva Sans"/>
                </a:rPr>
                <a:t>Sample layouts categorized into Low, Medium, and High Complexity classes.</a:t>
              </a:r>
            </a:p>
          </p:txBody>
        </p:sp>
      </p:grpSp>
      <p:grpSp>
        <p:nvGrpSpPr>
          <p:cNvPr name="Group 10" id="10"/>
          <p:cNvGrpSpPr/>
          <p:nvPr/>
        </p:nvGrpSpPr>
        <p:grpSpPr>
          <a:xfrm rot="0">
            <a:off x="3244802" y="687305"/>
            <a:ext cx="12329775" cy="1730229"/>
            <a:chOff x="0" y="0"/>
            <a:chExt cx="3247348" cy="455698"/>
          </a:xfrm>
        </p:grpSpPr>
        <p:sp>
          <p:nvSpPr>
            <p:cNvPr name="Freeform 11" id="11"/>
            <p:cNvSpPr/>
            <p:nvPr/>
          </p:nvSpPr>
          <p:spPr>
            <a:xfrm flipH="false" flipV="false" rot="0">
              <a:off x="0" y="0"/>
              <a:ext cx="3247348" cy="455698"/>
            </a:xfrm>
            <a:custGeom>
              <a:avLst/>
              <a:gdLst/>
              <a:ahLst/>
              <a:cxnLst/>
              <a:rect r="r" b="b" t="t" l="l"/>
              <a:pathLst>
                <a:path h="455698" w="3247348">
                  <a:moveTo>
                    <a:pt x="0" y="0"/>
                  </a:moveTo>
                  <a:lnTo>
                    <a:pt x="3247348" y="0"/>
                  </a:lnTo>
                  <a:lnTo>
                    <a:pt x="3247348" y="455698"/>
                  </a:lnTo>
                  <a:lnTo>
                    <a:pt x="0" y="455698"/>
                  </a:lnTo>
                  <a:close/>
                </a:path>
              </a:pathLst>
            </a:custGeom>
            <a:solidFill>
              <a:srgbClr val="F1F2F2"/>
            </a:solidFill>
            <a:ln w="38100" cap="sq">
              <a:solidFill>
                <a:srgbClr val="000000"/>
              </a:solidFill>
              <a:prstDash val="solid"/>
              <a:miter/>
            </a:ln>
          </p:spPr>
        </p:sp>
        <p:sp>
          <p:nvSpPr>
            <p:cNvPr name="TextBox 12" id="12"/>
            <p:cNvSpPr txBox="true"/>
            <p:nvPr/>
          </p:nvSpPr>
          <p:spPr>
            <a:xfrm>
              <a:off x="0" y="-66675"/>
              <a:ext cx="3247348" cy="522373"/>
            </a:xfrm>
            <a:prstGeom prst="rect">
              <a:avLst/>
            </a:prstGeom>
          </p:spPr>
          <p:txBody>
            <a:bodyPr anchor="ctr" rtlCol="false" tIns="50800" lIns="50800" bIns="50800" rIns="50800"/>
            <a:lstStyle/>
            <a:p>
              <a:pPr algn="ctr">
                <a:lnSpc>
                  <a:spcPts val="5179"/>
                </a:lnSpc>
                <a:spcBef>
                  <a:spcPct val="0"/>
                </a:spcBef>
              </a:pPr>
              <a:r>
                <a:rPr lang="en-US" sz="3699">
                  <a:solidFill>
                    <a:srgbClr val="0E0403"/>
                  </a:solidFill>
                  <a:latin typeface="Canva Sans Bold"/>
                </a:rPr>
                <a:t>Executive Overview  - Part 2</a:t>
              </a:r>
            </a:p>
          </p:txBody>
        </p:sp>
      </p:grpSp>
      <p:grpSp>
        <p:nvGrpSpPr>
          <p:cNvPr name="Group 13" id="13"/>
          <p:cNvGrpSpPr/>
          <p:nvPr/>
        </p:nvGrpSpPr>
        <p:grpSpPr>
          <a:xfrm rot="0">
            <a:off x="-310922" y="8801100"/>
            <a:ext cx="19974273" cy="1861295"/>
            <a:chOff x="0" y="0"/>
            <a:chExt cx="5260714" cy="490218"/>
          </a:xfrm>
        </p:grpSpPr>
        <p:sp>
          <p:nvSpPr>
            <p:cNvPr name="Freeform 14" id="14"/>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5" id="15"/>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0">
            <a:off x="4551471" y="2417534"/>
            <a:ext cx="859614" cy="1291769"/>
          </a:xfrm>
          <a:custGeom>
            <a:avLst/>
            <a:gdLst/>
            <a:ahLst/>
            <a:cxnLst/>
            <a:rect r="r" b="b" t="t" l="l"/>
            <a:pathLst>
              <a:path h="1291769" w="859614">
                <a:moveTo>
                  <a:pt x="0" y="0"/>
                </a:moveTo>
                <a:lnTo>
                  <a:pt x="859613" y="0"/>
                </a:lnTo>
                <a:lnTo>
                  <a:pt x="859613" y="1291769"/>
                </a:lnTo>
                <a:lnTo>
                  <a:pt x="0" y="12917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3408294" y="2417534"/>
            <a:ext cx="859614" cy="1291769"/>
          </a:xfrm>
          <a:custGeom>
            <a:avLst/>
            <a:gdLst/>
            <a:ahLst/>
            <a:cxnLst/>
            <a:rect r="r" b="b" t="t" l="l"/>
            <a:pathLst>
              <a:path h="1291769" w="859614">
                <a:moveTo>
                  <a:pt x="0" y="0"/>
                </a:moveTo>
                <a:lnTo>
                  <a:pt x="859614" y="0"/>
                </a:lnTo>
                <a:lnTo>
                  <a:pt x="859614" y="1291769"/>
                </a:lnTo>
                <a:lnTo>
                  <a:pt x="0" y="12917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8966255" y="3743964"/>
            <a:ext cx="9144000" cy="4291106"/>
          </a:xfrm>
          <a:custGeom>
            <a:avLst/>
            <a:gdLst/>
            <a:ahLst/>
            <a:cxnLst/>
            <a:rect r="r" b="b" t="t" l="l"/>
            <a:pathLst>
              <a:path h="4291106" w="9144000">
                <a:moveTo>
                  <a:pt x="0" y="0"/>
                </a:moveTo>
                <a:lnTo>
                  <a:pt x="9144000" y="0"/>
                </a:lnTo>
                <a:lnTo>
                  <a:pt x="9144000" y="4291106"/>
                </a:lnTo>
                <a:lnTo>
                  <a:pt x="0" y="4291106"/>
                </a:lnTo>
                <a:lnTo>
                  <a:pt x="0" y="0"/>
                </a:lnTo>
                <a:close/>
              </a:path>
            </a:pathLst>
          </a:custGeom>
          <a:blipFill>
            <a:blip r:embed="rId8"/>
            <a:stretch>
              <a:fillRect l="0" t="0" r="0" b="0"/>
            </a:stretch>
          </a:blipFill>
        </p:spPr>
      </p:sp>
      <p:sp>
        <p:nvSpPr>
          <p:cNvPr name="TextBox 19" id="19"/>
          <p:cNvSpPr txBox="true"/>
          <p:nvPr/>
        </p:nvSpPr>
        <p:spPr>
          <a:xfrm rot="0">
            <a:off x="353012" y="3966791"/>
            <a:ext cx="9256531" cy="972321"/>
          </a:xfrm>
          <a:prstGeom prst="rect">
            <a:avLst/>
          </a:prstGeom>
        </p:spPr>
        <p:txBody>
          <a:bodyPr anchor="t" rtlCol="false" tIns="0" lIns="0" bIns="0" rIns="0">
            <a:spAutoFit/>
          </a:bodyPr>
          <a:lstStyle/>
          <a:p>
            <a:pPr algn="ctr">
              <a:lnSpc>
                <a:spcPts val="3902"/>
              </a:lnSpc>
            </a:pPr>
            <a:r>
              <a:rPr lang="en-US" sz="2787">
                <a:solidFill>
                  <a:srgbClr val="000000"/>
                </a:solidFill>
                <a:latin typeface="Fredoka Bold"/>
              </a:rPr>
              <a:t>SAMPLE LAYOUTS CLASSIFICATION:</a:t>
            </a:r>
          </a:p>
          <a:p>
            <a:pPr algn="ctr">
              <a:lnSpc>
                <a:spcPts val="3902"/>
              </a:lnSpc>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264551" y="292316"/>
            <a:ext cx="12329775" cy="1730229"/>
            <a:chOff x="0" y="0"/>
            <a:chExt cx="3247348" cy="455698"/>
          </a:xfrm>
        </p:grpSpPr>
        <p:sp>
          <p:nvSpPr>
            <p:cNvPr name="Freeform 3" id="3"/>
            <p:cNvSpPr/>
            <p:nvPr/>
          </p:nvSpPr>
          <p:spPr>
            <a:xfrm flipH="false" flipV="false" rot="0">
              <a:off x="0" y="0"/>
              <a:ext cx="3247348" cy="455698"/>
            </a:xfrm>
            <a:custGeom>
              <a:avLst/>
              <a:gdLst/>
              <a:ahLst/>
              <a:cxnLst/>
              <a:rect r="r" b="b" t="t" l="l"/>
              <a:pathLst>
                <a:path h="455698" w="3247348">
                  <a:moveTo>
                    <a:pt x="0" y="0"/>
                  </a:moveTo>
                  <a:lnTo>
                    <a:pt x="3247348" y="0"/>
                  </a:lnTo>
                  <a:lnTo>
                    <a:pt x="3247348" y="455698"/>
                  </a:lnTo>
                  <a:lnTo>
                    <a:pt x="0" y="455698"/>
                  </a:lnTo>
                  <a:close/>
                </a:path>
              </a:pathLst>
            </a:custGeom>
            <a:solidFill>
              <a:srgbClr val="F1F2F2"/>
            </a:solidFill>
            <a:ln w="38100" cap="sq">
              <a:solidFill>
                <a:srgbClr val="000000"/>
              </a:solidFill>
              <a:prstDash val="solid"/>
              <a:miter/>
            </a:ln>
          </p:spPr>
        </p:sp>
        <p:sp>
          <p:nvSpPr>
            <p:cNvPr name="TextBox 4" id="4"/>
            <p:cNvSpPr txBox="true"/>
            <p:nvPr/>
          </p:nvSpPr>
          <p:spPr>
            <a:xfrm>
              <a:off x="0" y="-66675"/>
              <a:ext cx="3247348" cy="522373"/>
            </a:xfrm>
            <a:prstGeom prst="rect">
              <a:avLst/>
            </a:prstGeom>
          </p:spPr>
          <p:txBody>
            <a:bodyPr anchor="ctr" rtlCol="false" tIns="50800" lIns="50800" bIns="50800" rIns="50800"/>
            <a:lstStyle/>
            <a:p>
              <a:pPr algn="ctr">
                <a:lnSpc>
                  <a:spcPts val="5179"/>
                </a:lnSpc>
                <a:spcBef>
                  <a:spcPct val="0"/>
                </a:spcBef>
              </a:pPr>
              <a:r>
                <a:rPr lang="en-US" sz="3699">
                  <a:solidFill>
                    <a:srgbClr val="0E0403"/>
                  </a:solidFill>
                  <a:latin typeface="Canva Sans Bold"/>
                </a:rPr>
                <a:t>Executive Overview  - Part 2</a:t>
              </a:r>
            </a:p>
          </p:txBody>
        </p:sp>
      </p:grpSp>
      <p:sp>
        <p:nvSpPr>
          <p:cNvPr name="Freeform 5" id="5"/>
          <p:cNvSpPr/>
          <p:nvPr/>
        </p:nvSpPr>
        <p:spPr>
          <a:xfrm flipH="false" flipV="false" rot="0">
            <a:off x="9787378" y="2300861"/>
            <a:ext cx="7471922" cy="6218013"/>
          </a:xfrm>
          <a:custGeom>
            <a:avLst/>
            <a:gdLst/>
            <a:ahLst/>
            <a:cxnLst/>
            <a:rect r="r" b="b" t="t" l="l"/>
            <a:pathLst>
              <a:path h="6218013" w="7471922">
                <a:moveTo>
                  <a:pt x="0" y="0"/>
                </a:moveTo>
                <a:lnTo>
                  <a:pt x="7471922" y="0"/>
                </a:lnTo>
                <a:lnTo>
                  <a:pt x="7471922" y="6218013"/>
                </a:lnTo>
                <a:lnTo>
                  <a:pt x="0" y="6218013"/>
                </a:lnTo>
                <a:lnTo>
                  <a:pt x="0" y="0"/>
                </a:lnTo>
                <a:close/>
              </a:path>
            </a:pathLst>
          </a:custGeom>
          <a:blipFill>
            <a:blip r:embed="rId2"/>
            <a:stretch>
              <a:fillRect l="0" t="0" r="0" b="0"/>
            </a:stretch>
          </a:blipFill>
        </p:spPr>
      </p:sp>
      <p:sp>
        <p:nvSpPr>
          <p:cNvPr name="TextBox 6" id="6"/>
          <p:cNvSpPr txBox="true"/>
          <p:nvPr/>
        </p:nvSpPr>
        <p:spPr>
          <a:xfrm rot="0">
            <a:off x="0" y="2972269"/>
            <a:ext cx="9429439" cy="1435181"/>
          </a:xfrm>
          <a:prstGeom prst="rect">
            <a:avLst/>
          </a:prstGeom>
        </p:spPr>
        <p:txBody>
          <a:bodyPr anchor="t" rtlCol="false" tIns="0" lIns="0" bIns="0" rIns="0">
            <a:spAutoFit/>
          </a:bodyPr>
          <a:lstStyle/>
          <a:p>
            <a:pPr algn="ctr">
              <a:lnSpc>
                <a:spcPts val="3845"/>
              </a:lnSpc>
              <a:spcBef>
                <a:spcPct val="0"/>
              </a:spcBef>
            </a:pPr>
            <a:r>
              <a:rPr lang="en-US" sz="2746">
                <a:solidFill>
                  <a:srgbClr val="000000"/>
                </a:solidFill>
                <a:latin typeface="Canva Sans Bold"/>
              </a:rPr>
              <a:t>Here, we can see that the images are divided into 3 clusters with labels 0,1 and 2. As we go from 0 to 2, the complexity of the image increases.</a:t>
            </a:r>
          </a:p>
        </p:txBody>
      </p:sp>
      <p:sp>
        <p:nvSpPr>
          <p:cNvPr name="TextBox 7" id="7"/>
          <p:cNvSpPr txBox="true"/>
          <p:nvPr/>
        </p:nvSpPr>
        <p:spPr>
          <a:xfrm rot="0">
            <a:off x="1983044" y="5343193"/>
            <a:ext cx="5686425" cy="1808370"/>
          </a:xfrm>
          <a:prstGeom prst="rect">
            <a:avLst/>
          </a:prstGeom>
        </p:spPr>
        <p:txBody>
          <a:bodyPr anchor="t" rtlCol="false" tIns="0" lIns="0" bIns="0" rIns="0">
            <a:spAutoFit/>
          </a:bodyPr>
          <a:lstStyle/>
          <a:p>
            <a:pPr algn="ctr">
              <a:lnSpc>
                <a:spcPts val="4801"/>
              </a:lnSpc>
            </a:pPr>
            <a:r>
              <a:rPr lang="en-US" sz="3429">
                <a:solidFill>
                  <a:srgbClr val="FFDE59"/>
                </a:solidFill>
                <a:latin typeface="Canva Sans Bold"/>
              </a:rPr>
              <a:t>Yellow</a:t>
            </a:r>
            <a:r>
              <a:rPr lang="en-US" sz="3429">
                <a:solidFill>
                  <a:srgbClr val="000000"/>
                </a:solidFill>
                <a:latin typeface="Canva Sans"/>
              </a:rPr>
              <a:t> - High Complexity</a:t>
            </a:r>
          </a:p>
          <a:p>
            <a:pPr algn="ctr">
              <a:lnSpc>
                <a:spcPts val="4801"/>
              </a:lnSpc>
            </a:pPr>
            <a:r>
              <a:rPr lang="en-US" sz="3429">
                <a:solidFill>
                  <a:srgbClr val="589890"/>
                </a:solidFill>
                <a:latin typeface="Canva Sans Bold"/>
              </a:rPr>
              <a:t>Aqua</a:t>
            </a:r>
            <a:r>
              <a:rPr lang="en-US" sz="3429">
                <a:solidFill>
                  <a:srgbClr val="000000"/>
                </a:solidFill>
                <a:latin typeface="Canva Sans"/>
              </a:rPr>
              <a:t> - Medium Complexity</a:t>
            </a:r>
          </a:p>
          <a:p>
            <a:pPr algn="ctr">
              <a:lnSpc>
                <a:spcPts val="4801"/>
              </a:lnSpc>
              <a:spcBef>
                <a:spcPct val="0"/>
              </a:spcBef>
            </a:pPr>
            <a:r>
              <a:rPr lang="en-US" sz="3429">
                <a:solidFill>
                  <a:srgbClr val="4A1A62"/>
                </a:solidFill>
                <a:latin typeface="Canva Sans Bold"/>
              </a:rPr>
              <a:t>Purple</a:t>
            </a:r>
            <a:r>
              <a:rPr lang="en-US" sz="3429">
                <a:solidFill>
                  <a:srgbClr val="000000"/>
                </a:solidFill>
                <a:latin typeface="Canva Sans"/>
              </a:rPr>
              <a:t> - Low Complexity</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92286" y="1789357"/>
            <a:ext cx="15503429" cy="1838892"/>
          </a:xfrm>
          <a:custGeom>
            <a:avLst/>
            <a:gdLst/>
            <a:ahLst/>
            <a:cxnLst/>
            <a:rect r="r" b="b" t="t" l="l"/>
            <a:pathLst>
              <a:path h="1838892" w="15503429">
                <a:moveTo>
                  <a:pt x="0" y="0"/>
                </a:moveTo>
                <a:lnTo>
                  <a:pt x="15503428" y="0"/>
                </a:lnTo>
                <a:lnTo>
                  <a:pt x="15503428" y="1838892"/>
                </a:lnTo>
                <a:lnTo>
                  <a:pt x="0" y="1838892"/>
                </a:lnTo>
                <a:lnTo>
                  <a:pt x="0" y="0"/>
                </a:lnTo>
                <a:close/>
              </a:path>
            </a:pathLst>
          </a:custGeom>
          <a:blipFill>
            <a:blip r:embed="rId2"/>
            <a:stretch>
              <a:fillRect l="0" t="0" r="0" b="0"/>
            </a:stretch>
          </a:blipFill>
        </p:spPr>
      </p:sp>
      <p:sp>
        <p:nvSpPr>
          <p:cNvPr name="Freeform 3" id="3"/>
          <p:cNvSpPr/>
          <p:nvPr/>
        </p:nvSpPr>
        <p:spPr>
          <a:xfrm flipH="false" flipV="false" rot="0">
            <a:off x="1430758" y="3761410"/>
            <a:ext cx="7713242" cy="5878148"/>
          </a:xfrm>
          <a:custGeom>
            <a:avLst/>
            <a:gdLst/>
            <a:ahLst/>
            <a:cxnLst/>
            <a:rect r="r" b="b" t="t" l="l"/>
            <a:pathLst>
              <a:path h="5878148" w="7713242">
                <a:moveTo>
                  <a:pt x="0" y="0"/>
                </a:moveTo>
                <a:lnTo>
                  <a:pt x="7713242" y="0"/>
                </a:lnTo>
                <a:lnTo>
                  <a:pt x="7713242" y="5878148"/>
                </a:lnTo>
                <a:lnTo>
                  <a:pt x="0" y="5878148"/>
                </a:lnTo>
                <a:lnTo>
                  <a:pt x="0" y="0"/>
                </a:lnTo>
                <a:close/>
              </a:path>
            </a:pathLst>
          </a:custGeom>
          <a:blipFill>
            <a:blip r:embed="rId3"/>
            <a:stretch>
              <a:fillRect l="0" t="0" r="0" b="0"/>
            </a:stretch>
          </a:blipFill>
        </p:spPr>
      </p:sp>
      <p:sp>
        <p:nvSpPr>
          <p:cNvPr name="Freeform 4" id="4"/>
          <p:cNvSpPr/>
          <p:nvPr/>
        </p:nvSpPr>
        <p:spPr>
          <a:xfrm flipH="false" flipV="false" rot="0">
            <a:off x="10117404" y="3761410"/>
            <a:ext cx="7425295" cy="5715014"/>
          </a:xfrm>
          <a:custGeom>
            <a:avLst/>
            <a:gdLst/>
            <a:ahLst/>
            <a:cxnLst/>
            <a:rect r="r" b="b" t="t" l="l"/>
            <a:pathLst>
              <a:path h="5715014" w="7425295">
                <a:moveTo>
                  <a:pt x="0" y="0"/>
                </a:moveTo>
                <a:lnTo>
                  <a:pt x="7425295" y="0"/>
                </a:lnTo>
                <a:lnTo>
                  <a:pt x="7425295" y="5715013"/>
                </a:lnTo>
                <a:lnTo>
                  <a:pt x="0" y="5715013"/>
                </a:lnTo>
                <a:lnTo>
                  <a:pt x="0" y="0"/>
                </a:lnTo>
                <a:close/>
              </a:path>
            </a:pathLst>
          </a:custGeom>
          <a:blipFill>
            <a:blip r:embed="rId4"/>
            <a:stretch>
              <a:fillRect l="0" t="0" r="0" b="0"/>
            </a:stretch>
          </a:blipFill>
        </p:spPr>
      </p:sp>
      <p:sp>
        <p:nvSpPr>
          <p:cNvPr name="TextBox 5" id="5"/>
          <p:cNvSpPr txBox="true"/>
          <p:nvPr/>
        </p:nvSpPr>
        <p:spPr>
          <a:xfrm rot="0">
            <a:off x="4139003" y="67685"/>
            <a:ext cx="10009994" cy="1864880"/>
          </a:xfrm>
          <a:prstGeom prst="rect">
            <a:avLst/>
          </a:prstGeom>
        </p:spPr>
        <p:txBody>
          <a:bodyPr anchor="t" rtlCol="false" tIns="0" lIns="0" bIns="0" rIns="0">
            <a:spAutoFit/>
          </a:bodyPr>
          <a:lstStyle/>
          <a:p>
            <a:pPr algn="ctr">
              <a:lnSpc>
                <a:spcPts val="12488"/>
              </a:lnSpc>
            </a:pPr>
            <a:r>
              <a:rPr lang="en-US" sz="11893">
                <a:solidFill>
                  <a:srgbClr val="181818"/>
                </a:solidFill>
                <a:latin typeface="Copperplate Gothic 32 AB"/>
              </a:rPr>
              <a:t>OUTPUTS:</a:t>
            </a:r>
          </a:p>
        </p:txBody>
      </p:sp>
      <p:sp>
        <p:nvSpPr>
          <p:cNvPr name="TextBox 6" id="6"/>
          <p:cNvSpPr txBox="true"/>
          <p:nvPr/>
        </p:nvSpPr>
        <p:spPr>
          <a:xfrm rot="0">
            <a:off x="4139003" y="9601458"/>
            <a:ext cx="2749868"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rPr>
              <a:t>High complexity images</a:t>
            </a:r>
          </a:p>
        </p:txBody>
      </p:sp>
      <p:sp>
        <p:nvSpPr>
          <p:cNvPr name="TextBox 7" id="7"/>
          <p:cNvSpPr txBox="true"/>
          <p:nvPr/>
        </p:nvSpPr>
        <p:spPr>
          <a:xfrm rot="0">
            <a:off x="12566061" y="9571673"/>
            <a:ext cx="3165872"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rPr>
              <a:t>Medium complexity images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497910" y="768583"/>
            <a:ext cx="9292179" cy="7115154"/>
          </a:xfrm>
          <a:custGeom>
            <a:avLst/>
            <a:gdLst/>
            <a:ahLst/>
            <a:cxnLst/>
            <a:rect r="r" b="b" t="t" l="l"/>
            <a:pathLst>
              <a:path h="7115154" w="9292179">
                <a:moveTo>
                  <a:pt x="0" y="0"/>
                </a:moveTo>
                <a:lnTo>
                  <a:pt x="9292180" y="0"/>
                </a:lnTo>
                <a:lnTo>
                  <a:pt x="9292180" y="7115154"/>
                </a:lnTo>
                <a:lnTo>
                  <a:pt x="0" y="7115154"/>
                </a:lnTo>
                <a:lnTo>
                  <a:pt x="0" y="0"/>
                </a:lnTo>
                <a:close/>
              </a:path>
            </a:pathLst>
          </a:custGeom>
          <a:blipFill>
            <a:blip r:embed="rId2"/>
            <a:stretch>
              <a:fillRect l="0" t="0" r="0" b="0"/>
            </a:stretch>
          </a:blipFill>
        </p:spPr>
      </p:sp>
      <p:sp>
        <p:nvSpPr>
          <p:cNvPr name="TextBox 3" id="3"/>
          <p:cNvSpPr txBox="true"/>
          <p:nvPr/>
        </p:nvSpPr>
        <p:spPr>
          <a:xfrm rot="0">
            <a:off x="7583269" y="7845637"/>
            <a:ext cx="3121462" cy="372745"/>
          </a:xfrm>
          <a:prstGeom prst="rect">
            <a:avLst/>
          </a:prstGeom>
        </p:spPr>
        <p:txBody>
          <a:bodyPr anchor="t" rtlCol="false" tIns="0" lIns="0" bIns="0" rIns="0">
            <a:spAutoFit/>
          </a:bodyPr>
          <a:lstStyle/>
          <a:p>
            <a:pPr algn="ctr">
              <a:lnSpc>
                <a:spcPts val="3079"/>
              </a:lnSpc>
              <a:spcBef>
                <a:spcPct val="0"/>
              </a:spcBef>
            </a:pPr>
            <a:r>
              <a:rPr lang="en-US" sz="2199">
                <a:solidFill>
                  <a:srgbClr val="000000"/>
                </a:solidFill>
                <a:latin typeface="Canva Sans"/>
              </a:rPr>
              <a:t>Low complexity images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3142605" y="3407052"/>
            <a:ext cx="4927677" cy="1532060"/>
          </a:xfrm>
          <a:custGeom>
            <a:avLst/>
            <a:gdLst/>
            <a:ahLst/>
            <a:cxnLst/>
            <a:rect r="r" b="b" t="t" l="l"/>
            <a:pathLst>
              <a:path h="1532060" w="4927677">
                <a:moveTo>
                  <a:pt x="0" y="0"/>
                </a:moveTo>
                <a:lnTo>
                  <a:pt x="4927677" y="0"/>
                </a:lnTo>
                <a:lnTo>
                  <a:pt x="4927677" y="1532060"/>
                </a:lnTo>
                <a:lnTo>
                  <a:pt x="0" y="15320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17718" y="7269040"/>
            <a:ext cx="4927677" cy="1532060"/>
          </a:xfrm>
          <a:custGeom>
            <a:avLst/>
            <a:gdLst/>
            <a:ahLst/>
            <a:cxnLst/>
            <a:rect r="r" b="b" t="t" l="l"/>
            <a:pathLst>
              <a:path h="1532060" w="4927677">
                <a:moveTo>
                  <a:pt x="0" y="0"/>
                </a:moveTo>
                <a:lnTo>
                  <a:pt x="4927677" y="0"/>
                </a:lnTo>
                <a:lnTo>
                  <a:pt x="4927677" y="1532060"/>
                </a:lnTo>
                <a:lnTo>
                  <a:pt x="0" y="15320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028700" y="2715951"/>
            <a:ext cx="7522151" cy="5786731"/>
            <a:chOff x="0" y="0"/>
            <a:chExt cx="1981143" cy="1524077"/>
          </a:xfrm>
        </p:grpSpPr>
        <p:sp>
          <p:nvSpPr>
            <p:cNvPr name="Freeform 8" id="8"/>
            <p:cNvSpPr/>
            <p:nvPr/>
          </p:nvSpPr>
          <p:spPr>
            <a:xfrm flipH="false" flipV="false" rot="0">
              <a:off x="0" y="0"/>
              <a:ext cx="1981143" cy="1524077"/>
            </a:xfrm>
            <a:custGeom>
              <a:avLst/>
              <a:gdLst/>
              <a:ahLst/>
              <a:cxnLst/>
              <a:rect r="r" b="b" t="t" l="l"/>
              <a:pathLst>
                <a:path h="1524077" w="1981143">
                  <a:moveTo>
                    <a:pt x="0" y="0"/>
                  </a:moveTo>
                  <a:lnTo>
                    <a:pt x="1981143" y="0"/>
                  </a:lnTo>
                  <a:lnTo>
                    <a:pt x="1981143" y="1524077"/>
                  </a:lnTo>
                  <a:lnTo>
                    <a:pt x="0" y="1524077"/>
                  </a:lnTo>
                  <a:close/>
                </a:path>
              </a:pathLst>
            </a:custGeom>
            <a:solidFill>
              <a:srgbClr val="F1F2F2"/>
            </a:solidFill>
          </p:spPr>
        </p:sp>
        <p:sp>
          <p:nvSpPr>
            <p:cNvPr name="TextBox 9" id="9"/>
            <p:cNvSpPr txBox="true"/>
            <p:nvPr/>
          </p:nvSpPr>
          <p:spPr>
            <a:xfrm>
              <a:off x="0" y="-38100"/>
              <a:ext cx="1981143" cy="1562177"/>
            </a:xfrm>
            <a:prstGeom prst="rect">
              <a:avLst/>
            </a:prstGeom>
          </p:spPr>
          <p:txBody>
            <a:bodyPr anchor="ctr" rtlCol="false" tIns="50800" lIns="50800" bIns="50800" rIns="50800"/>
            <a:lstStyle/>
            <a:p>
              <a:pPr algn="ctr">
                <a:lnSpc>
                  <a:spcPts val="2659"/>
                </a:lnSpc>
              </a:pPr>
            </a:p>
            <a:p>
              <a:pPr algn="ctr">
                <a:lnSpc>
                  <a:spcPts val="2659"/>
                </a:lnSpc>
              </a:pPr>
            </a:p>
            <a:p>
              <a:pPr algn="ctr">
                <a:lnSpc>
                  <a:spcPts val="2659"/>
                </a:lnSpc>
              </a:pPr>
            </a:p>
            <a:p>
              <a:pPr algn="ctr">
                <a:lnSpc>
                  <a:spcPts val="2659"/>
                </a:lnSpc>
              </a:pPr>
            </a:p>
            <a:p>
              <a:pPr algn="ctr">
                <a:lnSpc>
                  <a:spcPts val="2659"/>
                </a:lnSpc>
              </a:pPr>
            </a:p>
            <a:p>
              <a:pPr algn="ctr">
                <a:lnSpc>
                  <a:spcPts val="3219"/>
                </a:lnSpc>
              </a:pPr>
              <a:r>
                <a:rPr lang="en-US" sz="2299">
                  <a:solidFill>
                    <a:srgbClr val="0E0403"/>
                  </a:solidFill>
                  <a:latin typeface="Canva Sans"/>
                </a:rPr>
                <a:t>In our code then we u</a:t>
              </a:r>
              <a:r>
                <a:rPr lang="en-US" sz="2299">
                  <a:solidFill>
                    <a:srgbClr val="0E0403"/>
                  </a:solidFill>
                  <a:latin typeface="Canva Sans"/>
                </a:rPr>
                <a:t>tilized the</a:t>
              </a:r>
              <a:r>
                <a:rPr lang="en-US" sz="2299">
                  <a:solidFill>
                    <a:srgbClr val="0E0403"/>
                  </a:solidFill>
                  <a:latin typeface="Canva Sans Bold"/>
                </a:rPr>
                <a:t> load_images_from_folder</a:t>
              </a:r>
              <a:r>
                <a:rPr lang="en-US" sz="2299">
                  <a:solidFill>
                    <a:srgbClr val="0E0403"/>
                  </a:solidFill>
                  <a:latin typeface="Canva Sans"/>
                </a:rPr>
                <a:t> function to load images from the specified directory (</a:t>
              </a:r>
              <a:r>
                <a:rPr lang="en-US" sz="2299">
                  <a:solidFill>
                    <a:srgbClr val="0E0403"/>
                  </a:solidFill>
                  <a:latin typeface="Canva Sans Semi-Bold"/>
                </a:rPr>
                <a:t>E7-images</a:t>
              </a:r>
              <a:r>
                <a:rPr lang="en-US" sz="2299">
                  <a:solidFill>
                    <a:srgbClr val="0E0403"/>
                  </a:solidFill>
                  <a:latin typeface="Canva Sans"/>
                </a:rPr>
                <a:t>).</a:t>
              </a:r>
            </a:p>
            <a:p>
              <a:pPr algn="ctr">
                <a:lnSpc>
                  <a:spcPts val="3219"/>
                </a:lnSpc>
              </a:pPr>
            </a:p>
            <a:p>
              <a:pPr algn="ctr">
                <a:lnSpc>
                  <a:spcPts val="3219"/>
                </a:lnSpc>
                <a:spcBef>
                  <a:spcPct val="0"/>
                </a:spcBef>
              </a:pPr>
            </a:p>
          </p:txBody>
        </p:sp>
      </p:grpSp>
      <p:grpSp>
        <p:nvGrpSpPr>
          <p:cNvPr name="Group 10" id="10"/>
          <p:cNvGrpSpPr/>
          <p:nvPr/>
        </p:nvGrpSpPr>
        <p:grpSpPr>
          <a:xfrm rot="0">
            <a:off x="2979113" y="687305"/>
            <a:ext cx="12329775" cy="1730229"/>
            <a:chOff x="0" y="0"/>
            <a:chExt cx="3247348" cy="455698"/>
          </a:xfrm>
        </p:grpSpPr>
        <p:sp>
          <p:nvSpPr>
            <p:cNvPr name="Freeform 11" id="11"/>
            <p:cNvSpPr/>
            <p:nvPr/>
          </p:nvSpPr>
          <p:spPr>
            <a:xfrm flipH="false" flipV="false" rot="0">
              <a:off x="0" y="0"/>
              <a:ext cx="3247348" cy="455698"/>
            </a:xfrm>
            <a:custGeom>
              <a:avLst/>
              <a:gdLst/>
              <a:ahLst/>
              <a:cxnLst/>
              <a:rect r="r" b="b" t="t" l="l"/>
              <a:pathLst>
                <a:path h="455698" w="3247348">
                  <a:moveTo>
                    <a:pt x="0" y="0"/>
                  </a:moveTo>
                  <a:lnTo>
                    <a:pt x="3247348" y="0"/>
                  </a:lnTo>
                  <a:lnTo>
                    <a:pt x="3247348" y="455698"/>
                  </a:lnTo>
                  <a:lnTo>
                    <a:pt x="0" y="455698"/>
                  </a:lnTo>
                  <a:close/>
                </a:path>
              </a:pathLst>
            </a:custGeom>
            <a:solidFill>
              <a:srgbClr val="F1F2F2"/>
            </a:solidFill>
            <a:ln w="38100" cap="sq">
              <a:solidFill>
                <a:srgbClr val="000000"/>
              </a:solidFill>
              <a:prstDash val="solid"/>
              <a:miter/>
            </a:ln>
          </p:spPr>
        </p:sp>
        <p:sp>
          <p:nvSpPr>
            <p:cNvPr name="TextBox 12" id="12"/>
            <p:cNvSpPr txBox="true"/>
            <p:nvPr/>
          </p:nvSpPr>
          <p:spPr>
            <a:xfrm>
              <a:off x="0" y="-66675"/>
              <a:ext cx="3247348" cy="522373"/>
            </a:xfrm>
            <a:prstGeom prst="rect">
              <a:avLst/>
            </a:prstGeom>
          </p:spPr>
          <p:txBody>
            <a:bodyPr anchor="ctr" rtlCol="false" tIns="50800" lIns="50800" bIns="50800" rIns="50800"/>
            <a:lstStyle/>
            <a:p>
              <a:pPr algn="ctr">
                <a:lnSpc>
                  <a:spcPts val="5179"/>
                </a:lnSpc>
                <a:spcBef>
                  <a:spcPct val="0"/>
                </a:spcBef>
              </a:pPr>
              <a:r>
                <a:rPr lang="en-US" sz="3699">
                  <a:solidFill>
                    <a:srgbClr val="0E0403"/>
                  </a:solidFill>
                  <a:latin typeface="Canva Sans Bold"/>
                </a:rPr>
                <a:t>Executive Overview (Approach 1) - Part 1</a:t>
              </a:r>
            </a:p>
          </p:txBody>
        </p:sp>
      </p:grpSp>
      <p:grpSp>
        <p:nvGrpSpPr>
          <p:cNvPr name="Group 13" id="13"/>
          <p:cNvGrpSpPr/>
          <p:nvPr/>
        </p:nvGrpSpPr>
        <p:grpSpPr>
          <a:xfrm rot="0">
            <a:off x="-576611" y="8801100"/>
            <a:ext cx="19974273" cy="1861295"/>
            <a:chOff x="0" y="0"/>
            <a:chExt cx="5260714" cy="490218"/>
          </a:xfrm>
        </p:grpSpPr>
        <p:sp>
          <p:nvSpPr>
            <p:cNvPr name="Freeform 14" id="14"/>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5" id="15"/>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9885523" y="3357317"/>
            <a:ext cx="7373777" cy="5443783"/>
            <a:chOff x="0" y="0"/>
            <a:chExt cx="1942065" cy="1433754"/>
          </a:xfrm>
        </p:grpSpPr>
        <p:sp>
          <p:nvSpPr>
            <p:cNvPr name="Freeform 17" id="17"/>
            <p:cNvSpPr/>
            <p:nvPr/>
          </p:nvSpPr>
          <p:spPr>
            <a:xfrm flipH="false" flipV="false" rot="0">
              <a:off x="0" y="0"/>
              <a:ext cx="1942065" cy="1433754"/>
            </a:xfrm>
            <a:custGeom>
              <a:avLst/>
              <a:gdLst/>
              <a:ahLst/>
              <a:cxnLst/>
              <a:rect r="r" b="b" t="t" l="l"/>
              <a:pathLst>
                <a:path h="1433754" w="1942065">
                  <a:moveTo>
                    <a:pt x="0" y="0"/>
                  </a:moveTo>
                  <a:lnTo>
                    <a:pt x="1942065" y="0"/>
                  </a:lnTo>
                  <a:lnTo>
                    <a:pt x="1942065" y="1433754"/>
                  </a:lnTo>
                  <a:lnTo>
                    <a:pt x="0" y="1433754"/>
                  </a:lnTo>
                  <a:close/>
                </a:path>
              </a:pathLst>
            </a:custGeom>
            <a:solidFill>
              <a:srgbClr val="F1F2F2"/>
            </a:solidFill>
          </p:spPr>
        </p:sp>
        <p:sp>
          <p:nvSpPr>
            <p:cNvPr name="TextBox 18" id="18"/>
            <p:cNvSpPr txBox="true"/>
            <p:nvPr/>
          </p:nvSpPr>
          <p:spPr>
            <a:xfrm>
              <a:off x="0" y="-38100"/>
              <a:ext cx="1942065" cy="1471854"/>
            </a:xfrm>
            <a:prstGeom prst="rect">
              <a:avLst/>
            </a:prstGeom>
          </p:spPr>
          <p:txBody>
            <a:bodyPr anchor="ctr" rtlCol="false" tIns="50800" lIns="50800" bIns="50800" rIns="50800"/>
            <a:lstStyle/>
            <a:p>
              <a:pPr algn="ctr">
                <a:lnSpc>
                  <a:spcPts val="2659"/>
                </a:lnSpc>
                <a:spcBef>
                  <a:spcPct val="0"/>
                </a:spcBef>
              </a:pPr>
              <a:r>
                <a:rPr lang="en-US" sz="1899">
                  <a:solidFill>
                    <a:srgbClr val="0E0403"/>
                  </a:solidFill>
                  <a:latin typeface="Canva Sans"/>
                </a:rPr>
                <a:t>Code daal dena idhar</a:t>
              </a:r>
            </a:p>
          </p:txBody>
        </p:sp>
      </p:grpSp>
      <p:sp>
        <p:nvSpPr>
          <p:cNvPr name="Freeform 19" id="19"/>
          <p:cNvSpPr/>
          <p:nvPr/>
        </p:nvSpPr>
        <p:spPr>
          <a:xfrm flipH="false" flipV="false" rot="0">
            <a:off x="4285782" y="2417534"/>
            <a:ext cx="859614" cy="1291769"/>
          </a:xfrm>
          <a:custGeom>
            <a:avLst/>
            <a:gdLst/>
            <a:ahLst/>
            <a:cxnLst/>
            <a:rect r="r" b="b" t="t" l="l"/>
            <a:pathLst>
              <a:path h="1291769" w="859614">
                <a:moveTo>
                  <a:pt x="0" y="0"/>
                </a:moveTo>
                <a:lnTo>
                  <a:pt x="859613" y="0"/>
                </a:lnTo>
                <a:lnTo>
                  <a:pt x="859613" y="1291769"/>
                </a:lnTo>
                <a:lnTo>
                  <a:pt x="0" y="12917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1852895" y="3642628"/>
            <a:ext cx="5725387" cy="1270711"/>
          </a:xfrm>
          <a:prstGeom prst="rect">
            <a:avLst/>
          </a:prstGeom>
        </p:spPr>
        <p:txBody>
          <a:bodyPr anchor="t" rtlCol="false" tIns="0" lIns="0" bIns="0" rIns="0">
            <a:spAutoFit/>
          </a:bodyPr>
          <a:lstStyle/>
          <a:p>
            <a:pPr algn="ctr">
              <a:lnSpc>
                <a:spcPts val="5180"/>
              </a:lnSpc>
            </a:pPr>
            <a:r>
              <a:rPr lang="en-US" sz="3700">
                <a:solidFill>
                  <a:srgbClr val="000000"/>
                </a:solidFill>
                <a:latin typeface="Fredoka"/>
              </a:rPr>
              <a:t>IMAGE LOADING AND PREPROCESSING:</a:t>
            </a:r>
          </a:p>
        </p:txBody>
      </p:sp>
      <p:sp>
        <p:nvSpPr>
          <p:cNvPr name="Freeform 21" id="21"/>
          <p:cNvSpPr/>
          <p:nvPr/>
        </p:nvSpPr>
        <p:spPr>
          <a:xfrm flipH="false" flipV="false" rot="0">
            <a:off x="13142605" y="2417534"/>
            <a:ext cx="859614" cy="1291769"/>
          </a:xfrm>
          <a:custGeom>
            <a:avLst/>
            <a:gdLst/>
            <a:ahLst/>
            <a:cxnLst/>
            <a:rect r="r" b="b" t="t" l="l"/>
            <a:pathLst>
              <a:path h="1291769" w="859614">
                <a:moveTo>
                  <a:pt x="0" y="0"/>
                </a:moveTo>
                <a:lnTo>
                  <a:pt x="859613" y="0"/>
                </a:lnTo>
                <a:lnTo>
                  <a:pt x="859613" y="1291769"/>
                </a:lnTo>
                <a:lnTo>
                  <a:pt x="0" y="12917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0">
            <a:off x="9410526" y="3601313"/>
            <a:ext cx="8659756" cy="2632571"/>
          </a:xfrm>
          <a:custGeom>
            <a:avLst/>
            <a:gdLst/>
            <a:ahLst/>
            <a:cxnLst/>
            <a:rect r="r" b="b" t="t" l="l"/>
            <a:pathLst>
              <a:path h="2632571" w="8659756">
                <a:moveTo>
                  <a:pt x="0" y="0"/>
                </a:moveTo>
                <a:lnTo>
                  <a:pt x="8659756" y="0"/>
                </a:lnTo>
                <a:lnTo>
                  <a:pt x="8659756" y="2632571"/>
                </a:lnTo>
                <a:lnTo>
                  <a:pt x="0" y="2632571"/>
                </a:lnTo>
                <a:lnTo>
                  <a:pt x="0" y="0"/>
                </a:lnTo>
                <a:close/>
              </a:path>
            </a:pathLst>
          </a:custGeom>
          <a:blipFill>
            <a:blip r:embed="rId8"/>
            <a:stretch>
              <a:fillRect l="-45" t="0" r="-5872" b="-24475"/>
            </a:stretch>
          </a:blipFill>
        </p:spPr>
      </p:sp>
    </p:spTree>
  </p:cSld>
  <p:clrMapOvr>
    <a:masterClrMapping/>
  </p:clrMapOvr>
</p:sld>
</file>

<file path=ppt/slides/slide3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197453" y="687305"/>
            <a:ext cx="12329775" cy="1730229"/>
            <a:chOff x="0" y="0"/>
            <a:chExt cx="3247348" cy="455698"/>
          </a:xfrm>
        </p:grpSpPr>
        <p:sp>
          <p:nvSpPr>
            <p:cNvPr name="Freeform 3" id="3"/>
            <p:cNvSpPr/>
            <p:nvPr/>
          </p:nvSpPr>
          <p:spPr>
            <a:xfrm flipH="false" flipV="false" rot="0">
              <a:off x="0" y="0"/>
              <a:ext cx="3247348" cy="455698"/>
            </a:xfrm>
            <a:custGeom>
              <a:avLst/>
              <a:gdLst/>
              <a:ahLst/>
              <a:cxnLst/>
              <a:rect r="r" b="b" t="t" l="l"/>
              <a:pathLst>
                <a:path h="455698" w="3247348">
                  <a:moveTo>
                    <a:pt x="0" y="0"/>
                  </a:moveTo>
                  <a:lnTo>
                    <a:pt x="3247348" y="0"/>
                  </a:lnTo>
                  <a:lnTo>
                    <a:pt x="3247348" y="455698"/>
                  </a:lnTo>
                  <a:lnTo>
                    <a:pt x="0" y="455698"/>
                  </a:lnTo>
                  <a:close/>
                </a:path>
              </a:pathLst>
            </a:custGeom>
            <a:solidFill>
              <a:srgbClr val="F1F2F2"/>
            </a:solidFill>
            <a:ln w="38100" cap="sq">
              <a:solidFill>
                <a:srgbClr val="000000"/>
              </a:solidFill>
              <a:prstDash val="solid"/>
              <a:miter/>
            </a:ln>
          </p:spPr>
        </p:sp>
        <p:sp>
          <p:nvSpPr>
            <p:cNvPr name="TextBox 4" id="4"/>
            <p:cNvSpPr txBox="true"/>
            <p:nvPr/>
          </p:nvSpPr>
          <p:spPr>
            <a:xfrm>
              <a:off x="0" y="-66675"/>
              <a:ext cx="3247348" cy="522373"/>
            </a:xfrm>
            <a:prstGeom prst="rect">
              <a:avLst/>
            </a:prstGeom>
          </p:spPr>
          <p:txBody>
            <a:bodyPr anchor="ctr" rtlCol="false" tIns="50800" lIns="50800" bIns="50800" rIns="50800"/>
            <a:lstStyle/>
            <a:p>
              <a:pPr algn="ctr">
                <a:lnSpc>
                  <a:spcPts val="5179"/>
                </a:lnSpc>
                <a:spcBef>
                  <a:spcPct val="0"/>
                </a:spcBef>
              </a:pPr>
              <a:r>
                <a:rPr lang="en-US" sz="3699">
                  <a:solidFill>
                    <a:srgbClr val="0E0403"/>
                  </a:solidFill>
                  <a:latin typeface="Canva Sans Bold"/>
                </a:rPr>
                <a:t>Executive Overview  - Part 3</a:t>
              </a:r>
            </a:p>
          </p:txBody>
        </p:sp>
      </p:grpSp>
      <p:sp>
        <p:nvSpPr>
          <p:cNvPr name="TextBox 5" id="5"/>
          <p:cNvSpPr txBox="true"/>
          <p:nvPr/>
        </p:nvSpPr>
        <p:spPr>
          <a:xfrm rot="0">
            <a:off x="1842150" y="3638407"/>
            <a:ext cx="15040382" cy="4123689"/>
          </a:xfrm>
          <a:prstGeom prst="rect">
            <a:avLst/>
          </a:prstGeom>
        </p:spPr>
        <p:txBody>
          <a:bodyPr anchor="t" rtlCol="false" tIns="0" lIns="0" bIns="0" rIns="0">
            <a:spAutoFit/>
          </a:bodyPr>
          <a:lstStyle/>
          <a:p>
            <a:pPr algn="just">
              <a:lnSpc>
                <a:spcPts val="5482"/>
              </a:lnSpc>
              <a:spcBef>
                <a:spcPct val="0"/>
              </a:spcBef>
            </a:pPr>
            <a:r>
              <a:rPr lang="en-US" sz="3916">
                <a:solidFill>
                  <a:srgbClr val="000000"/>
                </a:solidFill>
                <a:latin typeface="Canva Sans"/>
              </a:rPr>
              <a:t>The basic idea is that we have first created a tight bounding box around the images and then used its parameters like area, height, width, perimeter etc to train a kNN model that identifies the nearest images when we input the required variables. The toughest part was to create a tight bounding box and that is what we had to spend most of our time on.</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409668" y="794133"/>
            <a:ext cx="10064143" cy="5856474"/>
          </a:xfrm>
          <a:custGeom>
            <a:avLst/>
            <a:gdLst/>
            <a:ahLst/>
            <a:cxnLst/>
            <a:rect r="r" b="b" t="t" l="l"/>
            <a:pathLst>
              <a:path h="5856474" w="10064143">
                <a:moveTo>
                  <a:pt x="0" y="0"/>
                </a:moveTo>
                <a:lnTo>
                  <a:pt x="10064143" y="0"/>
                </a:lnTo>
                <a:lnTo>
                  <a:pt x="10064143" y="5856475"/>
                </a:lnTo>
                <a:lnTo>
                  <a:pt x="0" y="5856475"/>
                </a:lnTo>
                <a:lnTo>
                  <a:pt x="0" y="0"/>
                </a:lnTo>
                <a:close/>
              </a:path>
            </a:pathLst>
          </a:custGeom>
          <a:blipFill>
            <a:blip r:embed="rId2"/>
            <a:stretch>
              <a:fillRect l="0" t="0" r="0" b="0"/>
            </a:stretch>
          </a:blipFill>
        </p:spPr>
      </p:sp>
      <p:sp>
        <p:nvSpPr>
          <p:cNvPr name="Freeform 3" id="3"/>
          <p:cNvSpPr/>
          <p:nvPr/>
        </p:nvSpPr>
        <p:spPr>
          <a:xfrm flipH="false" flipV="false" rot="0">
            <a:off x="307157" y="3722370"/>
            <a:ext cx="3070369" cy="2302777"/>
          </a:xfrm>
          <a:custGeom>
            <a:avLst/>
            <a:gdLst/>
            <a:ahLst/>
            <a:cxnLst/>
            <a:rect r="r" b="b" t="t" l="l"/>
            <a:pathLst>
              <a:path h="2302777" w="3070369">
                <a:moveTo>
                  <a:pt x="0" y="0"/>
                </a:moveTo>
                <a:lnTo>
                  <a:pt x="3070369" y="0"/>
                </a:lnTo>
                <a:lnTo>
                  <a:pt x="3070369" y="2302777"/>
                </a:lnTo>
                <a:lnTo>
                  <a:pt x="0" y="2302777"/>
                </a:lnTo>
                <a:lnTo>
                  <a:pt x="0" y="0"/>
                </a:lnTo>
                <a:close/>
              </a:path>
            </a:pathLst>
          </a:custGeom>
          <a:blipFill>
            <a:blip r:embed="rId3"/>
            <a:stretch>
              <a:fillRect l="0" t="0" r="0" b="0"/>
            </a:stretch>
          </a:blipFill>
        </p:spPr>
      </p:sp>
      <p:sp>
        <p:nvSpPr>
          <p:cNvPr name="Freeform 4" id="4"/>
          <p:cNvSpPr/>
          <p:nvPr/>
        </p:nvSpPr>
        <p:spPr>
          <a:xfrm flipH="false" flipV="false" rot="0">
            <a:off x="3704834" y="3722370"/>
            <a:ext cx="3377526" cy="2302777"/>
          </a:xfrm>
          <a:custGeom>
            <a:avLst/>
            <a:gdLst/>
            <a:ahLst/>
            <a:cxnLst/>
            <a:rect r="r" b="b" t="t" l="l"/>
            <a:pathLst>
              <a:path h="2302777" w="3377526">
                <a:moveTo>
                  <a:pt x="0" y="0"/>
                </a:moveTo>
                <a:lnTo>
                  <a:pt x="3377526" y="0"/>
                </a:lnTo>
                <a:lnTo>
                  <a:pt x="3377526" y="2302777"/>
                </a:lnTo>
                <a:lnTo>
                  <a:pt x="0" y="2302777"/>
                </a:lnTo>
                <a:lnTo>
                  <a:pt x="0" y="0"/>
                </a:lnTo>
                <a:close/>
              </a:path>
            </a:pathLst>
          </a:custGeom>
          <a:blipFill>
            <a:blip r:embed="rId4"/>
            <a:stretch>
              <a:fillRect l="-1946" t="-14285" r="-1946" b="0"/>
            </a:stretch>
          </a:blipFill>
        </p:spPr>
      </p:sp>
      <p:sp>
        <p:nvSpPr>
          <p:cNvPr name="Freeform 5" id="5"/>
          <p:cNvSpPr/>
          <p:nvPr/>
        </p:nvSpPr>
        <p:spPr>
          <a:xfrm flipH="false" flipV="false" rot="0">
            <a:off x="307157" y="6650608"/>
            <a:ext cx="3297906" cy="2405454"/>
          </a:xfrm>
          <a:custGeom>
            <a:avLst/>
            <a:gdLst/>
            <a:ahLst/>
            <a:cxnLst/>
            <a:rect r="r" b="b" t="t" l="l"/>
            <a:pathLst>
              <a:path h="2405454" w="3297906">
                <a:moveTo>
                  <a:pt x="0" y="0"/>
                </a:moveTo>
                <a:lnTo>
                  <a:pt x="3297907" y="0"/>
                </a:lnTo>
                <a:lnTo>
                  <a:pt x="3297907" y="2405454"/>
                </a:lnTo>
                <a:lnTo>
                  <a:pt x="0" y="2405454"/>
                </a:lnTo>
                <a:lnTo>
                  <a:pt x="0" y="0"/>
                </a:lnTo>
                <a:close/>
              </a:path>
            </a:pathLst>
          </a:custGeom>
          <a:blipFill>
            <a:blip r:embed="rId5"/>
            <a:stretch>
              <a:fillRect l="0" t="-1412" r="0" b="-1412"/>
            </a:stretch>
          </a:blipFill>
        </p:spPr>
      </p:sp>
      <p:sp>
        <p:nvSpPr>
          <p:cNvPr name="Freeform 6" id="6"/>
          <p:cNvSpPr/>
          <p:nvPr/>
        </p:nvSpPr>
        <p:spPr>
          <a:xfrm flipH="false" flipV="false" rot="0">
            <a:off x="3891576" y="6722975"/>
            <a:ext cx="3190784" cy="2260718"/>
          </a:xfrm>
          <a:custGeom>
            <a:avLst/>
            <a:gdLst/>
            <a:ahLst/>
            <a:cxnLst/>
            <a:rect r="r" b="b" t="t" l="l"/>
            <a:pathLst>
              <a:path h="2260718" w="3190784">
                <a:moveTo>
                  <a:pt x="0" y="0"/>
                </a:moveTo>
                <a:lnTo>
                  <a:pt x="3190784" y="0"/>
                </a:lnTo>
                <a:lnTo>
                  <a:pt x="3190784" y="2260719"/>
                </a:lnTo>
                <a:lnTo>
                  <a:pt x="0" y="2260719"/>
                </a:lnTo>
                <a:lnTo>
                  <a:pt x="0" y="0"/>
                </a:lnTo>
                <a:close/>
              </a:path>
            </a:pathLst>
          </a:custGeom>
          <a:blipFill>
            <a:blip r:embed="rId6"/>
            <a:stretch>
              <a:fillRect l="-790" t="-7527" r="-790" b="0"/>
            </a:stretch>
          </a:blipFill>
        </p:spPr>
      </p:sp>
      <p:sp>
        <p:nvSpPr>
          <p:cNvPr name="TextBox 7" id="7"/>
          <p:cNvSpPr txBox="true"/>
          <p:nvPr/>
        </p:nvSpPr>
        <p:spPr>
          <a:xfrm rot="0">
            <a:off x="0" y="990600"/>
            <a:ext cx="7409668" cy="2072640"/>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Canva Sans"/>
              </a:rPr>
              <a:t>This is the code for finding </a:t>
            </a:r>
            <a:r>
              <a:rPr lang="en-US" sz="2399">
                <a:solidFill>
                  <a:srgbClr val="000000"/>
                </a:solidFill>
                <a:latin typeface="Canva Sans"/>
              </a:rPr>
              <a:t>the contours using cv2.findcontours and then we used the find contours to create a tight bounding box and use its perimeter, area etc to train our model</a:t>
            </a:r>
          </a:p>
          <a:p>
            <a:pPr algn="ctr">
              <a:lnSpc>
                <a:spcPts val="3359"/>
              </a:lnSpc>
              <a:spcBef>
                <a:spcPct val="0"/>
              </a:spcBef>
            </a:pPr>
            <a:r>
              <a:rPr lang="en-US" sz="2399">
                <a:solidFill>
                  <a:srgbClr val="FFFFFF"/>
                </a:solidFill>
                <a:latin typeface="Canva Sans"/>
              </a:rPr>
              <a:t>x</a:t>
            </a:r>
          </a:p>
        </p:txBody>
      </p:sp>
      <p:sp>
        <p:nvSpPr>
          <p:cNvPr name="TextBox 8" id="8"/>
          <p:cNvSpPr txBox="true"/>
          <p:nvPr/>
        </p:nvSpPr>
        <p:spPr>
          <a:xfrm rot="0">
            <a:off x="7579823" y="7405024"/>
            <a:ext cx="9723715" cy="448311"/>
          </a:xfrm>
          <a:prstGeom prst="rect">
            <a:avLst/>
          </a:prstGeom>
        </p:spPr>
        <p:txBody>
          <a:bodyPr anchor="t" rtlCol="false" tIns="0" lIns="0" bIns="0" rIns="0">
            <a:spAutoFit/>
          </a:bodyPr>
          <a:lstStyle/>
          <a:p>
            <a:pPr>
              <a:lnSpc>
                <a:spcPts val="3639"/>
              </a:lnSpc>
              <a:spcBef>
                <a:spcPct val="0"/>
              </a:spcBef>
            </a:pPr>
            <a:r>
              <a:rPr lang="en-US" sz="2599">
                <a:solidFill>
                  <a:srgbClr val="000000"/>
                </a:solidFill>
                <a:latin typeface="Canva Sans"/>
              </a:rPr>
              <a:t>This is the example of what our tight bounding boxes look like</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919817" y="770313"/>
            <a:ext cx="8613401" cy="5863082"/>
          </a:xfrm>
          <a:custGeom>
            <a:avLst/>
            <a:gdLst/>
            <a:ahLst/>
            <a:cxnLst/>
            <a:rect r="r" b="b" t="t" l="l"/>
            <a:pathLst>
              <a:path h="5863082" w="8613401">
                <a:moveTo>
                  <a:pt x="0" y="0"/>
                </a:moveTo>
                <a:lnTo>
                  <a:pt x="8613401" y="0"/>
                </a:lnTo>
                <a:lnTo>
                  <a:pt x="8613401" y="5863082"/>
                </a:lnTo>
                <a:lnTo>
                  <a:pt x="0" y="5863082"/>
                </a:lnTo>
                <a:lnTo>
                  <a:pt x="0" y="0"/>
                </a:lnTo>
                <a:close/>
              </a:path>
            </a:pathLst>
          </a:custGeom>
          <a:blipFill>
            <a:blip r:embed="rId2"/>
            <a:stretch>
              <a:fillRect l="0" t="0" r="0" b="0"/>
            </a:stretch>
          </a:blipFill>
        </p:spPr>
      </p:sp>
      <p:sp>
        <p:nvSpPr>
          <p:cNvPr name="Freeform 3" id="3"/>
          <p:cNvSpPr/>
          <p:nvPr/>
        </p:nvSpPr>
        <p:spPr>
          <a:xfrm flipH="false" flipV="false" rot="0">
            <a:off x="413420" y="4745367"/>
            <a:ext cx="7880800" cy="4774499"/>
          </a:xfrm>
          <a:custGeom>
            <a:avLst/>
            <a:gdLst/>
            <a:ahLst/>
            <a:cxnLst/>
            <a:rect r="r" b="b" t="t" l="l"/>
            <a:pathLst>
              <a:path h="4774499" w="7880800">
                <a:moveTo>
                  <a:pt x="0" y="0"/>
                </a:moveTo>
                <a:lnTo>
                  <a:pt x="7880800" y="0"/>
                </a:lnTo>
                <a:lnTo>
                  <a:pt x="7880800" y="4774499"/>
                </a:lnTo>
                <a:lnTo>
                  <a:pt x="0" y="4774499"/>
                </a:lnTo>
                <a:lnTo>
                  <a:pt x="0" y="0"/>
                </a:lnTo>
                <a:close/>
              </a:path>
            </a:pathLst>
          </a:custGeom>
          <a:blipFill>
            <a:blip r:embed="rId3"/>
            <a:stretch>
              <a:fillRect l="0" t="0" r="0" b="0"/>
            </a:stretch>
          </a:blipFill>
        </p:spPr>
      </p:sp>
      <p:sp>
        <p:nvSpPr>
          <p:cNvPr name="TextBox 4" id="4"/>
          <p:cNvSpPr txBox="true"/>
          <p:nvPr/>
        </p:nvSpPr>
        <p:spPr>
          <a:xfrm rot="0">
            <a:off x="413420" y="981075"/>
            <a:ext cx="8253532" cy="3051175"/>
          </a:xfrm>
          <a:prstGeom prst="rect">
            <a:avLst/>
          </a:prstGeom>
        </p:spPr>
        <p:txBody>
          <a:bodyPr anchor="t" rtlCol="false" tIns="0" lIns="0" bIns="0" rIns="0">
            <a:spAutoFit/>
          </a:bodyPr>
          <a:lstStyle/>
          <a:p>
            <a:pPr>
              <a:lnSpc>
                <a:spcPts val="3499"/>
              </a:lnSpc>
            </a:pPr>
            <a:r>
              <a:rPr lang="en-US" sz="2499">
                <a:solidFill>
                  <a:srgbClr val="000000"/>
                </a:solidFill>
                <a:latin typeface="Canva Sans"/>
              </a:rPr>
              <a:t>This is the code for training our model on features</a:t>
            </a:r>
          </a:p>
          <a:p>
            <a:pPr>
              <a:lnSpc>
                <a:spcPts val="3499"/>
              </a:lnSpc>
            </a:pPr>
            <a:r>
              <a:rPr lang="en-US" sz="2499">
                <a:solidFill>
                  <a:srgbClr val="000000"/>
                </a:solidFill>
                <a:latin typeface="Canva Sans"/>
              </a:rPr>
              <a:t>which are width and height, we first </a:t>
            </a:r>
          </a:p>
          <a:p>
            <a:pPr>
              <a:lnSpc>
                <a:spcPts val="3499"/>
              </a:lnSpc>
            </a:pPr>
            <a:r>
              <a:rPr lang="en-US" sz="2499">
                <a:solidFill>
                  <a:srgbClr val="000000"/>
                </a:solidFill>
                <a:latin typeface="Canva Sans"/>
              </a:rPr>
              <a:t>also tried using perimeter and area but they were </a:t>
            </a:r>
          </a:p>
          <a:p>
            <a:pPr>
              <a:lnSpc>
                <a:spcPts val="3499"/>
              </a:lnSpc>
            </a:pPr>
            <a:r>
              <a:rPr lang="en-US" sz="2499">
                <a:solidFill>
                  <a:srgbClr val="000000"/>
                </a:solidFill>
                <a:latin typeface="Canva Sans"/>
              </a:rPr>
              <a:t>almost same for all bounding boxes hence we </a:t>
            </a:r>
          </a:p>
          <a:p>
            <a:pPr>
              <a:lnSpc>
                <a:spcPts val="3499"/>
              </a:lnSpc>
            </a:pPr>
            <a:r>
              <a:rPr lang="en-US" sz="2499">
                <a:solidFill>
                  <a:srgbClr val="000000"/>
                </a:solidFill>
                <a:latin typeface="Canva Sans"/>
              </a:rPr>
              <a:t>ended up using just width and height  to train our</a:t>
            </a:r>
          </a:p>
          <a:p>
            <a:pPr>
              <a:lnSpc>
                <a:spcPts val="3499"/>
              </a:lnSpc>
            </a:pPr>
            <a:r>
              <a:rPr lang="en-US" sz="2499">
                <a:solidFill>
                  <a:srgbClr val="000000"/>
                </a:solidFill>
                <a:latin typeface="Canva Sans"/>
              </a:rPr>
              <a:t>model to makke it simpler and require less computing </a:t>
            </a:r>
          </a:p>
          <a:p>
            <a:pPr>
              <a:lnSpc>
                <a:spcPts val="3499"/>
              </a:lnSpc>
              <a:spcBef>
                <a:spcPct val="0"/>
              </a:spcBef>
            </a:pPr>
            <a:r>
              <a:rPr lang="en-US" sz="2499">
                <a:solidFill>
                  <a:srgbClr val="000000"/>
                </a:solidFill>
                <a:latin typeface="Canva Sans"/>
              </a:rPr>
              <a:t>power</a:t>
            </a:r>
          </a:p>
        </p:txBody>
      </p:sp>
      <p:sp>
        <p:nvSpPr>
          <p:cNvPr name="TextBox 5" id="5"/>
          <p:cNvSpPr txBox="true"/>
          <p:nvPr/>
        </p:nvSpPr>
        <p:spPr>
          <a:xfrm rot="0">
            <a:off x="9730514" y="7084992"/>
            <a:ext cx="7213873" cy="1736725"/>
          </a:xfrm>
          <a:prstGeom prst="rect">
            <a:avLst/>
          </a:prstGeom>
        </p:spPr>
        <p:txBody>
          <a:bodyPr anchor="t" rtlCol="false" tIns="0" lIns="0" bIns="0" rIns="0">
            <a:spAutoFit/>
          </a:bodyPr>
          <a:lstStyle/>
          <a:p>
            <a:pPr>
              <a:lnSpc>
                <a:spcPts val="3499"/>
              </a:lnSpc>
              <a:spcBef>
                <a:spcPct val="0"/>
              </a:spcBef>
            </a:pPr>
            <a:r>
              <a:rPr lang="en-US" sz="2499">
                <a:solidFill>
                  <a:srgbClr val="000000"/>
                </a:solidFill>
                <a:latin typeface="Canva Sans"/>
              </a:rPr>
              <a:t>This is  the code to call nearest images based on height and width which gave us around 15 images when we put width as 449 and height as 350</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999102"/>
            <a:ext cx="16230600" cy="7026911"/>
          </a:xfrm>
          <a:prstGeom prst="rect">
            <a:avLst/>
          </a:prstGeom>
        </p:spPr>
        <p:txBody>
          <a:bodyPr anchor="t" rtlCol="false" tIns="0" lIns="0" bIns="0" rIns="0">
            <a:spAutoFit/>
          </a:bodyPr>
          <a:lstStyle/>
          <a:p>
            <a:pPr marL="669283" indent="-334641" lvl="1">
              <a:lnSpc>
                <a:spcPts val="4339"/>
              </a:lnSpc>
              <a:buFont typeface="Arial"/>
              <a:buChar char="•"/>
            </a:pPr>
            <a:r>
              <a:rPr lang="en-US" sz="3099">
                <a:solidFill>
                  <a:srgbClr val="000000"/>
                </a:solidFill>
                <a:latin typeface="Canva Sans"/>
              </a:rPr>
              <a:t>We clustered images by using features as edges, contours, and LBP,etc.</a:t>
            </a:r>
          </a:p>
          <a:p>
            <a:pPr marL="669283" indent="-334641" lvl="1">
              <a:lnSpc>
                <a:spcPts val="4339"/>
              </a:lnSpc>
              <a:buFont typeface="Arial"/>
              <a:buChar char="•"/>
            </a:pPr>
            <a:r>
              <a:rPr lang="en-US" sz="3099">
                <a:solidFill>
                  <a:srgbClr val="000000"/>
                </a:solidFill>
                <a:latin typeface="Canva Sans"/>
              </a:rPr>
              <a:t>We have divided images into low, medium and high complexity using parameters like contours, edges and entropy</a:t>
            </a:r>
          </a:p>
          <a:p>
            <a:pPr marL="669283" indent="-334641" lvl="1">
              <a:lnSpc>
                <a:spcPts val="4339"/>
              </a:lnSpc>
              <a:buFont typeface="Arial"/>
              <a:buChar char="•"/>
            </a:pPr>
            <a:r>
              <a:rPr lang="en-US" sz="3099">
                <a:solidFill>
                  <a:srgbClr val="000000"/>
                </a:solidFill>
                <a:latin typeface="Canva Sans"/>
              </a:rPr>
              <a:t>We have also trained a model to identify nearest images on the basis of width and height thus, we can use the above two to find images as required by the architect thus solving the problem statement effectively</a:t>
            </a:r>
          </a:p>
          <a:p>
            <a:pPr marL="669283" indent="-334641" lvl="1">
              <a:lnSpc>
                <a:spcPts val="4339"/>
              </a:lnSpc>
              <a:buFont typeface="Arial"/>
              <a:buChar char="•"/>
            </a:pPr>
            <a:r>
              <a:rPr lang="en-US" sz="3099">
                <a:solidFill>
                  <a:srgbClr val="000000"/>
                </a:solidFill>
                <a:latin typeface="Canva Sans"/>
              </a:rPr>
              <a:t>We have used KNN multiple times to improve the accuracy of the clustering</a:t>
            </a:r>
          </a:p>
          <a:p>
            <a:pPr marL="669283" indent="-334641" lvl="1">
              <a:lnSpc>
                <a:spcPts val="4339"/>
              </a:lnSpc>
              <a:buFont typeface="Arial"/>
              <a:buChar char="•"/>
            </a:pPr>
            <a:r>
              <a:rPr lang="en-US" sz="3099">
                <a:solidFill>
                  <a:srgbClr val="000000"/>
                </a:solidFill>
                <a:latin typeface="Canva Sans"/>
              </a:rPr>
              <a:t>We have also used PCA analysis to reduce the dimensionality and visualise the clusters effectively</a:t>
            </a:r>
          </a:p>
          <a:p>
            <a:pPr marL="669283" indent="-334641" lvl="1">
              <a:lnSpc>
                <a:spcPts val="4339"/>
              </a:lnSpc>
              <a:buFont typeface="Arial"/>
              <a:buChar char="•"/>
            </a:pPr>
            <a:r>
              <a:rPr lang="en-US" sz="3099">
                <a:solidFill>
                  <a:srgbClr val="000000"/>
                </a:solidFill>
                <a:latin typeface="Canva Sans"/>
              </a:rPr>
              <a:t>Thus we believe our model and output is backed by appropriate metrics including all possible aspects of the given images with analysis and justifications based on the tight bounding box we have created</a:t>
            </a:r>
          </a:p>
          <a:p>
            <a:pPr>
              <a:lnSpc>
                <a:spcPts val="4339"/>
              </a:lnSpc>
            </a:pPr>
          </a:p>
        </p:txBody>
      </p:sp>
      <p:sp>
        <p:nvSpPr>
          <p:cNvPr name="Freeform 3" id="3"/>
          <p:cNvSpPr/>
          <p:nvPr/>
        </p:nvSpPr>
        <p:spPr>
          <a:xfrm flipH="false" flipV="false" rot="0">
            <a:off x="4701648" y="0"/>
            <a:ext cx="2257138" cy="2046727"/>
          </a:xfrm>
          <a:custGeom>
            <a:avLst/>
            <a:gdLst/>
            <a:ahLst/>
            <a:cxnLst/>
            <a:rect r="r" b="b" t="t" l="l"/>
            <a:pathLst>
              <a:path h="2046727" w="2257138">
                <a:moveTo>
                  <a:pt x="0" y="0"/>
                </a:moveTo>
                <a:lnTo>
                  <a:pt x="2257138" y="0"/>
                </a:lnTo>
                <a:lnTo>
                  <a:pt x="2257138" y="2046727"/>
                </a:lnTo>
                <a:lnTo>
                  <a:pt x="0" y="2046727"/>
                </a:lnTo>
                <a:lnTo>
                  <a:pt x="0" y="0"/>
                </a:lnTo>
                <a:close/>
              </a:path>
            </a:pathLst>
          </a:custGeom>
          <a:blipFill>
            <a:blip r:embed="rId2"/>
            <a:stretch>
              <a:fillRect l="0" t="0" r="0" b="0"/>
            </a:stretch>
          </a:blipFill>
        </p:spPr>
      </p:sp>
      <p:sp>
        <p:nvSpPr>
          <p:cNvPr name="TextBox 4" id="4"/>
          <p:cNvSpPr txBox="true"/>
          <p:nvPr/>
        </p:nvSpPr>
        <p:spPr>
          <a:xfrm rot="0">
            <a:off x="6958786" y="439427"/>
            <a:ext cx="4370428" cy="1064245"/>
          </a:xfrm>
          <a:prstGeom prst="rect">
            <a:avLst/>
          </a:prstGeom>
        </p:spPr>
        <p:txBody>
          <a:bodyPr anchor="t" rtlCol="false" tIns="0" lIns="0" bIns="0" rIns="0">
            <a:spAutoFit/>
          </a:bodyPr>
          <a:lstStyle/>
          <a:p>
            <a:pPr algn="ctr">
              <a:lnSpc>
                <a:spcPts val="8778"/>
              </a:lnSpc>
              <a:spcBef>
                <a:spcPct val="0"/>
              </a:spcBef>
            </a:pPr>
            <a:r>
              <a:rPr lang="en-US" sz="6270">
                <a:solidFill>
                  <a:srgbClr val="000000"/>
                </a:solidFill>
                <a:latin typeface="Canva Sans Bold"/>
              </a:rPr>
              <a:t>Conclusion</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294076" y="1561784"/>
            <a:ext cx="12559099" cy="8117224"/>
          </a:xfrm>
          <a:prstGeom prst="rect">
            <a:avLst/>
          </a:prstGeom>
        </p:spPr>
        <p:txBody>
          <a:bodyPr anchor="t" rtlCol="false" tIns="0" lIns="0" bIns="0" rIns="0">
            <a:spAutoFit/>
          </a:bodyPr>
          <a:lstStyle/>
          <a:p>
            <a:pPr marL="712308" indent="-356154" lvl="1">
              <a:lnSpc>
                <a:spcPts val="4618"/>
              </a:lnSpc>
              <a:buFont typeface="Arial"/>
              <a:buChar char="•"/>
            </a:pPr>
            <a:r>
              <a:rPr lang="en-US" sz="3299">
                <a:solidFill>
                  <a:srgbClr val="000000"/>
                </a:solidFill>
                <a:latin typeface="Canva Sans"/>
              </a:rPr>
              <a:t>We learnt mainly about Image Processing like different features which can be extracted from a image such as edges, contours, etc. and the different methods for that.</a:t>
            </a:r>
          </a:p>
          <a:p>
            <a:pPr marL="712308" indent="-356154" lvl="1">
              <a:lnSpc>
                <a:spcPts val="4618"/>
              </a:lnSpc>
              <a:buFont typeface="Arial"/>
              <a:buChar char="•"/>
            </a:pPr>
            <a:r>
              <a:rPr lang="en-US" sz="3299">
                <a:solidFill>
                  <a:srgbClr val="000000"/>
                </a:solidFill>
                <a:latin typeface="Canva Sans"/>
              </a:rPr>
              <a:t>We also learnt a bit about feature engineering, output analysis and also about elbow method which is used to find the optimal number of initial clusters required for clustering</a:t>
            </a:r>
          </a:p>
          <a:p>
            <a:pPr marL="712308" indent="-356154" lvl="1">
              <a:lnSpc>
                <a:spcPts val="4618"/>
              </a:lnSpc>
              <a:buFont typeface="Arial"/>
              <a:buChar char="•"/>
            </a:pPr>
            <a:r>
              <a:rPr lang="en-US" sz="3299">
                <a:solidFill>
                  <a:srgbClr val="000000"/>
                </a:solidFill>
                <a:latin typeface="Canva Sans"/>
              </a:rPr>
              <a:t>There were some hurdles while completing the project such as few errors in using different functions of various python libraries, data processing an feature extraction, etc.</a:t>
            </a:r>
          </a:p>
          <a:p>
            <a:pPr marL="712308" indent="-356154" lvl="1">
              <a:lnSpc>
                <a:spcPts val="4618"/>
              </a:lnSpc>
              <a:buFont typeface="Arial"/>
              <a:buChar char="•"/>
            </a:pPr>
            <a:r>
              <a:rPr lang="en-US" sz="3299">
                <a:solidFill>
                  <a:srgbClr val="000000"/>
                </a:solidFill>
                <a:latin typeface="Canva Sans"/>
              </a:rPr>
              <a:t>It was an amazing and all-new experience working on image processing. We enjoyed a lot</a:t>
            </a:r>
          </a:p>
          <a:p>
            <a:pPr>
              <a:lnSpc>
                <a:spcPts val="4618"/>
              </a:lnSpc>
              <a:spcBef>
                <a:spcPct val="0"/>
              </a:spcBef>
            </a:pPr>
          </a:p>
        </p:txBody>
      </p:sp>
      <p:sp>
        <p:nvSpPr>
          <p:cNvPr name="Freeform 3" id="3"/>
          <p:cNvSpPr/>
          <p:nvPr/>
        </p:nvSpPr>
        <p:spPr>
          <a:xfrm flipH="false" flipV="false" rot="0">
            <a:off x="550426" y="346507"/>
            <a:ext cx="2563906" cy="2563906"/>
          </a:xfrm>
          <a:custGeom>
            <a:avLst/>
            <a:gdLst/>
            <a:ahLst/>
            <a:cxnLst/>
            <a:rect r="r" b="b" t="t" l="l"/>
            <a:pathLst>
              <a:path h="2563906" w="2563906">
                <a:moveTo>
                  <a:pt x="0" y="0"/>
                </a:moveTo>
                <a:lnTo>
                  <a:pt x="2563906" y="0"/>
                </a:lnTo>
                <a:lnTo>
                  <a:pt x="2563906" y="2563905"/>
                </a:lnTo>
                <a:lnTo>
                  <a:pt x="0" y="2563905"/>
                </a:lnTo>
                <a:lnTo>
                  <a:pt x="0" y="0"/>
                </a:lnTo>
                <a:close/>
              </a:path>
            </a:pathLst>
          </a:custGeom>
          <a:blipFill>
            <a:blip r:embed="rId2"/>
            <a:stretch>
              <a:fillRect l="0" t="0" r="0" b="0"/>
            </a:stretch>
          </a:blipFill>
        </p:spPr>
      </p:sp>
      <p:sp>
        <p:nvSpPr>
          <p:cNvPr name="TextBox 4" id="4"/>
          <p:cNvSpPr txBox="true"/>
          <p:nvPr/>
        </p:nvSpPr>
        <p:spPr>
          <a:xfrm rot="0">
            <a:off x="7258196" y="398026"/>
            <a:ext cx="3581075" cy="1001833"/>
          </a:xfrm>
          <a:prstGeom prst="rect">
            <a:avLst/>
          </a:prstGeom>
        </p:spPr>
        <p:txBody>
          <a:bodyPr anchor="t" rtlCol="false" tIns="0" lIns="0" bIns="0" rIns="0">
            <a:spAutoFit/>
          </a:bodyPr>
          <a:lstStyle/>
          <a:p>
            <a:pPr algn="ctr">
              <a:lnSpc>
                <a:spcPts val="8289"/>
              </a:lnSpc>
              <a:spcBef>
                <a:spcPct val="0"/>
              </a:spcBef>
            </a:pPr>
            <a:r>
              <a:rPr lang="en-US" sz="5921">
                <a:solidFill>
                  <a:srgbClr val="000000"/>
                </a:solidFill>
                <a:latin typeface="Canva Sans Bold"/>
              </a:rPr>
              <a:t>Learnings</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576611" y="8353252"/>
            <a:ext cx="19974273" cy="1420979"/>
            <a:chOff x="0" y="0"/>
            <a:chExt cx="5260714" cy="374250"/>
          </a:xfrm>
        </p:grpSpPr>
        <p:sp>
          <p:nvSpPr>
            <p:cNvPr name="Freeform 6" id="6"/>
            <p:cNvSpPr/>
            <p:nvPr/>
          </p:nvSpPr>
          <p:spPr>
            <a:xfrm flipH="false" flipV="false" rot="0">
              <a:off x="0" y="0"/>
              <a:ext cx="5260714" cy="374250"/>
            </a:xfrm>
            <a:custGeom>
              <a:avLst/>
              <a:gdLst/>
              <a:ahLst/>
              <a:cxnLst/>
              <a:rect r="r" b="b" t="t" l="l"/>
              <a:pathLst>
                <a:path h="374250" w="5260714">
                  <a:moveTo>
                    <a:pt x="0" y="0"/>
                  </a:moveTo>
                  <a:lnTo>
                    <a:pt x="5260714" y="0"/>
                  </a:lnTo>
                  <a:lnTo>
                    <a:pt x="5260714" y="374250"/>
                  </a:lnTo>
                  <a:lnTo>
                    <a:pt x="0" y="374250"/>
                  </a:lnTo>
                  <a:close/>
                </a:path>
              </a:pathLst>
            </a:custGeom>
            <a:solidFill>
              <a:srgbClr val="F1F2F2"/>
            </a:solidFill>
          </p:spPr>
        </p:sp>
        <p:sp>
          <p:nvSpPr>
            <p:cNvPr name="TextBox 7" id="7"/>
            <p:cNvSpPr txBox="true"/>
            <p:nvPr/>
          </p:nvSpPr>
          <p:spPr>
            <a:xfrm>
              <a:off x="0" y="-38100"/>
              <a:ext cx="5260714" cy="41235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2076251" y="1662606"/>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2120044" y="6010601"/>
            <a:ext cx="3395204" cy="1049427"/>
          </a:xfrm>
          <a:custGeom>
            <a:avLst/>
            <a:gdLst/>
            <a:ahLst/>
            <a:cxnLst/>
            <a:rect r="r" b="b" t="t" l="l"/>
            <a:pathLst>
              <a:path h="1049427" w="3395204">
                <a:moveTo>
                  <a:pt x="3395205" y="0"/>
                </a:moveTo>
                <a:lnTo>
                  <a:pt x="0" y="0"/>
                </a:lnTo>
                <a:lnTo>
                  <a:pt x="0" y="1049427"/>
                </a:lnTo>
                <a:lnTo>
                  <a:pt x="3395205" y="1049427"/>
                </a:lnTo>
                <a:lnTo>
                  <a:pt x="339520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3269473" y="2924194"/>
            <a:ext cx="11749054" cy="1793183"/>
          </a:xfrm>
          <a:prstGeom prst="rect">
            <a:avLst/>
          </a:prstGeom>
        </p:spPr>
        <p:txBody>
          <a:bodyPr anchor="t" rtlCol="false" tIns="0" lIns="0" bIns="0" rIns="0">
            <a:spAutoFit/>
          </a:bodyPr>
          <a:lstStyle/>
          <a:p>
            <a:pPr algn="ctr">
              <a:lnSpc>
                <a:spcPts val="14620"/>
              </a:lnSpc>
            </a:pPr>
            <a:r>
              <a:rPr lang="en-US" sz="10443">
                <a:solidFill>
                  <a:srgbClr val="000000"/>
                </a:solidFill>
                <a:latin typeface="Fredoka Bold"/>
              </a:rPr>
              <a:t>THANK YOU</a:t>
            </a:r>
          </a:p>
        </p:txBody>
      </p:sp>
      <p:sp>
        <p:nvSpPr>
          <p:cNvPr name="TextBox 11" id="11"/>
          <p:cNvSpPr txBox="true"/>
          <p:nvPr/>
        </p:nvSpPr>
        <p:spPr>
          <a:xfrm rot="0">
            <a:off x="1028700" y="8743950"/>
            <a:ext cx="5577893" cy="514350"/>
          </a:xfrm>
          <a:prstGeom prst="rect">
            <a:avLst/>
          </a:prstGeom>
        </p:spPr>
        <p:txBody>
          <a:bodyPr anchor="t" rtlCol="false" tIns="0" lIns="0" bIns="0" rIns="0">
            <a:spAutoFit/>
          </a:bodyPr>
          <a:lstStyle/>
          <a:p>
            <a:pPr>
              <a:lnSpc>
                <a:spcPts val="4200"/>
              </a:lnSpc>
            </a:pPr>
            <a:r>
              <a:rPr lang="en-US" sz="3000">
                <a:solidFill>
                  <a:srgbClr val="000000"/>
                </a:solidFill>
                <a:latin typeface="Nunito"/>
              </a:rPr>
              <a:t>DS203 </a:t>
            </a:r>
          </a:p>
        </p:txBody>
      </p:sp>
      <p:sp>
        <p:nvSpPr>
          <p:cNvPr name="TextBox 12" id="12"/>
          <p:cNvSpPr txBox="true"/>
          <p:nvPr/>
        </p:nvSpPr>
        <p:spPr>
          <a:xfrm rot="0">
            <a:off x="12777754" y="8743950"/>
            <a:ext cx="4481546" cy="514350"/>
          </a:xfrm>
          <a:prstGeom prst="rect">
            <a:avLst/>
          </a:prstGeom>
        </p:spPr>
        <p:txBody>
          <a:bodyPr anchor="t" rtlCol="false" tIns="0" lIns="0" bIns="0" rIns="0">
            <a:spAutoFit/>
          </a:bodyPr>
          <a:lstStyle/>
          <a:p>
            <a:pPr algn="r">
              <a:lnSpc>
                <a:spcPts val="4200"/>
              </a:lnSpc>
            </a:pPr>
            <a:r>
              <a:rPr lang="en-US" sz="3000">
                <a:solidFill>
                  <a:srgbClr val="000000"/>
                </a:solidFill>
                <a:latin typeface="Nunito"/>
              </a:rPr>
              <a:t>IIT Bombay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3142605" y="3407052"/>
            <a:ext cx="4927677" cy="1532060"/>
          </a:xfrm>
          <a:custGeom>
            <a:avLst/>
            <a:gdLst/>
            <a:ahLst/>
            <a:cxnLst/>
            <a:rect r="r" b="b" t="t" l="l"/>
            <a:pathLst>
              <a:path h="1532060" w="4927677">
                <a:moveTo>
                  <a:pt x="0" y="0"/>
                </a:moveTo>
                <a:lnTo>
                  <a:pt x="4927677" y="0"/>
                </a:lnTo>
                <a:lnTo>
                  <a:pt x="4927677" y="1532060"/>
                </a:lnTo>
                <a:lnTo>
                  <a:pt x="0" y="15320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17718" y="7269040"/>
            <a:ext cx="4927677" cy="1532060"/>
          </a:xfrm>
          <a:custGeom>
            <a:avLst/>
            <a:gdLst/>
            <a:ahLst/>
            <a:cxnLst/>
            <a:rect r="r" b="b" t="t" l="l"/>
            <a:pathLst>
              <a:path h="1532060" w="4927677">
                <a:moveTo>
                  <a:pt x="0" y="0"/>
                </a:moveTo>
                <a:lnTo>
                  <a:pt x="4927677" y="0"/>
                </a:lnTo>
                <a:lnTo>
                  <a:pt x="4927677" y="1532060"/>
                </a:lnTo>
                <a:lnTo>
                  <a:pt x="0" y="15320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028700" y="3263454"/>
            <a:ext cx="7522151" cy="5631509"/>
            <a:chOff x="0" y="0"/>
            <a:chExt cx="1981143" cy="1483196"/>
          </a:xfrm>
        </p:grpSpPr>
        <p:sp>
          <p:nvSpPr>
            <p:cNvPr name="Freeform 8" id="8"/>
            <p:cNvSpPr/>
            <p:nvPr/>
          </p:nvSpPr>
          <p:spPr>
            <a:xfrm flipH="false" flipV="false" rot="0">
              <a:off x="0" y="0"/>
              <a:ext cx="1981143" cy="1483196"/>
            </a:xfrm>
            <a:custGeom>
              <a:avLst/>
              <a:gdLst/>
              <a:ahLst/>
              <a:cxnLst/>
              <a:rect r="r" b="b" t="t" l="l"/>
              <a:pathLst>
                <a:path h="1483196" w="1981143">
                  <a:moveTo>
                    <a:pt x="0" y="0"/>
                  </a:moveTo>
                  <a:lnTo>
                    <a:pt x="1981143" y="0"/>
                  </a:lnTo>
                  <a:lnTo>
                    <a:pt x="1981143" y="1483196"/>
                  </a:lnTo>
                  <a:lnTo>
                    <a:pt x="0" y="1483196"/>
                  </a:lnTo>
                  <a:close/>
                </a:path>
              </a:pathLst>
            </a:custGeom>
            <a:solidFill>
              <a:srgbClr val="F1F2F2"/>
            </a:solidFill>
          </p:spPr>
        </p:sp>
        <p:sp>
          <p:nvSpPr>
            <p:cNvPr name="TextBox 9" id="9"/>
            <p:cNvSpPr txBox="true"/>
            <p:nvPr/>
          </p:nvSpPr>
          <p:spPr>
            <a:xfrm>
              <a:off x="0" y="-47625"/>
              <a:ext cx="1981143" cy="1530821"/>
            </a:xfrm>
            <a:prstGeom prst="rect">
              <a:avLst/>
            </a:prstGeom>
          </p:spPr>
          <p:txBody>
            <a:bodyPr anchor="ctr" rtlCol="false" tIns="50800" lIns="50800" bIns="50800" rIns="50800"/>
            <a:lstStyle/>
            <a:p>
              <a:pPr algn="ctr">
                <a:lnSpc>
                  <a:spcPts val="3219"/>
                </a:lnSpc>
              </a:pPr>
              <a:r>
                <a:rPr lang="en-US" sz="2299">
                  <a:solidFill>
                    <a:srgbClr val="0E0403"/>
                  </a:solidFill>
                  <a:latin typeface="Canva Sans"/>
                </a:rPr>
                <a:t>We use the elbow method to find the optimal number of initial clusters required for clustering the images</a:t>
              </a:r>
            </a:p>
            <a:p>
              <a:pPr algn="ctr">
                <a:lnSpc>
                  <a:spcPts val="3219"/>
                </a:lnSpc>
              </a:pPr>
            </a:p>
            <a:p>
              <a:pPr algn="ctr">
                <a:lnSpc>
                  <a:spcPts val="2939"/>
                </a:lnSpc>
                <a:spcBef>
                  <a:spcPct val="0"/>
                </a:spcBef>
              </a:pPr>
            </a:p>
          </p:txBody>
        </p:sp>
      </p:grpSp>
      <p:grpSp>
        <p:nvGrpSpPr>
          <p:cNvPr name="Group 10" id="10"/>
          <p:cNvGrpSpPr/>
          <p:nvPr/>
        </p:nvGrpSpPr>
        <p:grpSpPr>
          <a:xfrm rot="0">
            <a:off x="2979113" y="687305"/>
            <a:ext cx="12329775" cy="1730229"/>
            <a:chOff x="0" y="0"/>
            <a:chExt cx="3247348" cy="455698"/>
          </a:xfrm>
        </p:grpSpPr>
        <p:sp>
          <p:nvSpPr>
            <p:cNvPr name="Freeform 11" id="11"/>
            <p:cNvSpPr/>
            <p:nvPr/>
          </p:nvSpPr>
          <p:spPr>
            <a:xfrm flipH="false" flipV="false" rot="0">
              <a:off x="0" y="0"/>
              <a:ext cx="3247348" cy="455698"/>
            </a:xfrm>
            <a:custGeom>
              <a:avLst/>
              <a:gdLst/>
              <a:ahLst/>
              <a:cxnLst/>
              <a:rect r="r" b="b" t="t" l="l"/>
              <a:pathLst>
                <a:path h="455698" w="3247348">
                  <a:moveTo>
                    <a:pt x="0" y="0"/>
                  </a:moveTo>
                  <a:lnTo>
                    <a:pt x="3247348" y="0"/>
                  </a:lnTo>
                  <a:lnTo>
                    <a:pt x="3247348" y="455698"/>
                  </a:lnTo>
                  <a:lnTo>
                    <a:pt x="0" y="455698"/>
                  </a:lnTo>
                  <a:close/>
                </a:path>
              </a:pathLst>
            </a:custGeom>
            <a:solidFill>
              <a:srgbClr val="F1F2F2"/>
            </a:solidFill>
            <a:ln w="38100" cap="sq">
              <a:solidFill>
                <a:srgbClr val="000000"/>
              </a:solidFill>
              <a:prstDash val="solid"/>
              <a:miter/>
            </a:ln>
          </p:spPr>
        </p:sp>
        <p:sp>
          <p:nvSpPr>
            <p:cNvPr name="TextBox 12" id="12"/>
            <p:cNvSpPr txBox="true"/>
            <p:nvPr/>
          </p:nvSpPr>
          <p:spPr>
            <a:xfrm>
              <a:off x="0" y="-66675"/>
              <a:ext cx="3247348" cy="522373"/>
            </a:xfrm>
            <a:prstGeom prst="rect">
              <a:avLst/>
            </a:prstGeom>
          </p:spPr>
          <p:txBody>
            <a:bodyPr anchor="ctr" rtlCol="false" tIns="50800" lIns="50800" bIns="50800" rIns="50800"/>
            <a:lstStyle/>
            <a:p>
              <a:pPr algn="ctr">
                <a:lnSpc>
                  <a:spcPts val="5179"/>
                </a:lnSpc>
                <a:spcBef>
                  <a:spcPct val="0"/>
                </a:spcBef>
              </a:pPr>
              <a:r>
                <a:rPr lang="en-US" sz="3699">
                  <a:solidFill>
                    <a:srgbClr val="0E0403"/>
                  </a:solidFill>
                  <a:latin typeface="Canva Sans Bold"/>
                </a:rPr>
                <a:t>Executive Overview (Approach 1) - Part 1</a:t>
              </a:r>
            </a:p>
          </p:txBody>
        </p:sp>
      </p:grpSp>
      <p:grpSp>
        <p:nvGrpSpPr>
          <p:cNvPr name="Group 13" id="13"/>
          <p:cNvGrpSpPr/>
          <p:nvPr/>
        </p:nvGrpSpPr>
        <p:grpSpPr>
          <a:xfrm rot="0">
            <a:off x="-576611" y="8801100"/>
            <a:ext cx="19974273" cy="1861295"/>
            <a:chOff x="0" y="0"/>
            <a:chExt cx="5260714" cy="490218"/>
          </a:xfrm>
        </p:grpSpPr>
        <p:sp>
          <p:nvSpPr>
            <p:cNvPr name="Freeform 14" id="14"/>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5" id="15"/>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9885523" y="3357317"/>
            <a:ext cx="7373777" cy="5443783"/>
            <a:chOff x="0" y="0"/>
            <a:chExt cx="1942065" cy="1433754"/>
          </a:xfrm>
        </p:grpSpPr>
        <p:sp>
          <p:nvSpPr>
            <p:cNvPr name="Freeform 17" id="17"/>
            <p:cNvSpPr/>
            <p:nvPr/>
          </p:nvSpPr>
          <p:spPr>
            <a:xfrm flipH="false" flipV="false" rot="0">
              <a:off x="0" y="0"/>
              <a:ext cx="1942065" cy="1433754"/>
            </a:xfrm>
            <a:custGeom>
              <a:avLst/>
              <a:gdLst/>
              <a:ahLst/>
              <a:cxnLst/>
              <a:rect r="r" b="b" t="t" l="l"/>
              <a:pathLst>
                <a:path h="1433754" w="1942065">
                  <a:moveTo>
                    <a:pt x="0" y="0"/>
                  </a:moveTo>
                  <a:lnTo>
                    <a:pt x="1942065" y="0"/>
                  </a:lnTo>
                  <a:lnTo>
                    <a:pt x="1942065" y="1433754"/>
                  </a:lnTo>
                  <a:lnTo>
                    <a:pt x="0" y="1433754"/>
                  </a:lnTo>
                  <a:close/>
                </a:path>
              </a:pathLst>
            </a:custGeom>
            <a:solidFill>
              <a:srgbClr val="F1F2F2"/>
            </a:solidFill>
          </p:spPr>
        </p:sp>
        <p:sp>
          <p:nvSpPr>
            <p:cNvPr name="TextBox 18" id="18"/>
            <p:cNvSpPr txBox="true"/>
            <p:nvPr/>
          </p:nvSpPr>
          <p:spPr>
            <a:xfrm>
              <a:off x="0" y="-38100"/>
              <a:ext cx="1942065" cy="1471854"/>
            </a:xfrm>
            <a:prstGeom prst="rect">
              <a:avLst/>
            </a:prstGeom>
          </p:spPr>
          <p:txBody>
            <a:bodyPr anchor="ctr" rtlCol="false" tIns="50800" lIns="50800" bIns="50800" rIns="50800"/>
            <a:lstStyle/>
            <a:p>
              <a:pPr algn="ctr">
                <a:lnSpc>
                  <a:spcPts val="2659"/>
                </a:lnSpc>
                <a:spcBef>
                  <a:spcPct val="0"/>
                </a:spcBef>
              </a:pPr>
              <a:r>
                <a:rPr lang="en-US" sz="1899">
                  <a:solidFill>
                    <a:srgbClr val="0E0403"/>
                  </a:solidFill>
                  <a:latin typeface="Canva Sans"/>
                </a:rPr>
                <a:t>Code daal dena idhar</a:t>
              </a:r>
            </a:p>
          </p:txBody>
        </p:sp>
      </p:grpSp>
      <p:sp>
        <p:nvSpPr>
          <p:cNvPr name="Freeform 19" id="19"/>
          <p:cNvSpPr/>
          <p:nvPr/>
        </p:nvSpPr>
        <p:spPr>
          <a:xfrm flipH="false" flipV="false" rot="0">
            <a:off x="4285782" y="2417534"/>
            <a:ext cx="859614" cy="1291769"/>
          </a:xfrm>
          <a:custGeom>
            <a:avLst/>
            <a:gdLst/>
            <a:ahLst/>
            <a:cxnLst/>
            <a:rect r="r" b="b" t="t" l="l"/>
            <a:pathLst>
              <a:path h="1291769" w="859614">
                <a:moveTo>
                  <a:pt x="0" y="0"/>
                </a:moveTo>
                <a:lnTo>
                  <a:pt x="859613" y="0"/>
                </a:lnTo>
                <a:lnTo>
                  <a:pt x="859613" y="1291769"/>
                </a:lnTo>
                <a:lnTo>
                  <a:pt x="0" y="12917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13142605" y="2417534"/>
            <a:ext cx="859614" cy="1291769"/>
          </a:xfrm>
          <a:custGeom>
            <a:avLst/>
            <a:gdLst/>
            <a:ahLst/>
            <a:cxnLst/>
            <a:rect r="r" b="b" t="t" l="l"/>
            <a:pathLst>
              <a:path h="1291769" w="859614">
                <a:moveTo>
                  <a:pt x="0" y="0"/>
                </a:moveTo>
                <a:lnTo>
                  <a:pt x="859613" y="0"/>
                </a:lnTo>
                <a:lnTo>
                  <a:pt x="859613" y="1291769"/>
                </a:lnTo>
                <a:lnTo>
                  <a:pt x="0" y="12917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false" flipV="false" rot="0">
            <a:off x="9144000" y="3894542"/>
            <a:ext cx="9232486" cy="5000422"/>
          </a:xfrm>
          <a:custGeom>
            <a:avLst/>
            <a:gdLst/>
            <a:ahLst/>
            <a:cxnLst/>
            <a:rect r="r" b="b" t="t" l="l"/>
            <a:pathLst>
              <a:path h="5000422" w="9232486">
                <a:moveTo>
                  <a:pt x="0" y="0"/>
                </a:moveTo>
                <a:lnTo>
                  <a:pt x="9232486" y="0"/>
                </a:lnTo>
                <a:lnTo>
                  <a:pt x="9232486" y="5000421"/>
                </a:lnTo>
                <a:lnTo>
                  <a:pt x="0" y="5000421"/>
                </a:lnTo>
                <a:lnTo>
                  <a:pt x="0" y="0"/>
                </a:lnTo>
                <a:close/>
              </a:path>
            </a:pathLst>
          </a:custGeom>
          <a:blipFill>
            <a:blip r:embed="rId8"/>
            <a:stretch>
              <a:fillRect l="0" t="0" r="0" b="0"/>
            </a:stretch>
          </a:blipFill>
        </p:spPr>
      </p:sp>
      <p:sp>
        <p:nvSpPr>
          <p:cNvPr name="TextBox 22" id="22"/>
          <p:cNvSpPr txBox="true"/>
          <p:nvPr/>
        </p:nvSpPr>
        <p:spPr>
          <a:xfrm rot="0">
            <a:off x="974081" y="3707215"/>
            <a:ext cx="7631389" cy="395691"/>
          </a:xfrm>
          <a:prstGeom prst="rect">
            <a:avLst/>
          </a:prstGeom>
        </p:spPr>
        <p:txBody>
          <a:bodyPr anchor="t" rtlCol="false" tIns="0" lIns="0" bIns="0" rIns="0">
            <a:spAutoFit/>
          </a:bodyPr>
          <a:lstStyle/>
          <a:p>
            <a:pPr algn="ctr">
              <a:lnSpc>
                <a:spcPts val="3216"/>
              </a:lnSpc>
            </a:pPr>
            <a:r>
              <a:rPr lang="en-US" sz="2297">
                <a:solidFill>
                  <a:srgbClr val="000000"/>
                </a:solidFill>
                <a:latin typeface="Fredoka Bold"/>
              </a:rPr>
              <a:t>ELBOW METHOD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3142605" y="3407052"/>
            <a:ext cx="4927677" cy="1532060"/>
          </a:xfrm>
          <a:custGeom>
            <a:avLst/>
            <a:gdLst/>
            <a:ahLst/>
            <a:cxnLst/>
            <a:rect r="r" b="b" t="t" l="l"/>
            <a:pathLst>
              <a:path h="1532060" w="4927677">
                <a:moveTo>
                  <a:pt x="0" y="0"/>
                </a:moveTo>
                <a:lnTo>
                  <a:pt x="4927677" y="0"/>
                </a:lnTo>
                <a:lnTo>
                  <a:pt x="4927677" y="1532060"/>
                </a:lnTo>
                <a:lnTo>
                  <a:pt x="0" y="15320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17718" y="7269040"/>
            <a:ext cx="4927677" cy="1532060"/>
          </a:xfrm>
          <a:custGeom>
            <a:avLst/>
            <a:gdLst/>
            <a:ahLst/>
            <a:cxnLst/>
            <a:rect r="r" b="b" t="t" l="l"/>
            <a:pathLst>
              <a:path h="1532060" w="4927677">
                <a:moveTo>
                  <a:pt x="0" y="0"/>
                </a:moveTo>
                <a:lnTo>
                  <a:pt x="4927677" y="0"/>
                </a:lnTo>
                <a:lnTo>
                  <a:pt x="4927677" y="1532060"/>
                </a:lnTo>
                <a:lnTo>
                  <a:pt x="0" y="15320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028700" y="3169591"/>
            <a:ext cx="7522151" cy="6145321"/>
            <a:chOff x="0" y="0"/>
            <a:chExt cx="1981143" cy="1618521"/>
          </a:xfrm>
        </p:grpSpPr>
        <p:sp>
          <p:nvSpPr>
            <p:cNvPr name="Freeform 8" id="8"/>
            <p:cNvSpPr/>
            <p:nvPr/>
          </p:nvSpPr>
          <p:spPr>
            <a:xfrm flipH="false" flipV="false" rot="0">
              <a:off x="0" y="0"/>
              <a:ext cx="1981143" cy="1618521"/>
            </a:xfrm>
            <a:custGeom>
              <a:avLst/>
              <a:gdLst/>
              <a:ahLst/>
              <a:cxnLst/>
              <a:rect r="r" b="b" t="t" l="l"/>
              <a:pathLst>
                <a:path h="1618521" w="1981143">
                  <a:moveTo>
                    <a:pt x="0" y="0"/>
                  </a:moveTo>
                  <a:lnTo>
                    <a:pt x="1981143" y="0"/>
                  </a:lnTo>
                  <a:lnTo>
                    <a:pt x="1981143" y="1618521"/>
                  </a:lnTo>
                  <a:lnTo>
                    <a:pt x="0" y="1618521"/>
                  </a:lnTo>
                  <a:close/>
                </a:path>
              </a:pathLst>
            </a:custGeom>
            <a:solidFill>
              <a:srgbClr val="F1F2F2"/>
            </a:solidFill>
          </p:spPr>
        </p:sp>
        <p:sp>
          <p:nvSpPr>
            <p:cNvPr name="TextBox 9" id="9"/>
            <p:cNvSpPr txBox="true"/>
            <p:nvPr/>
          </p:nvSpPr>
          <p:spPr>
            <a:xfrm>
              <a:off x="0" y="-47625"/>
              <a:ext cx="1981143" cy="1666146"/>
            </a:xfrm>
            <a:prstGeom prst="rect">
              <a:avLst/>
            </a:prstGeom>
          </p:spPr>
          <p:txBody>
            <a:bodyPr anchor="ctr" rtlCol="false" tIns="50800" lIns="50800" bIns="50800" rIns="50800"/>
            <a:lstStyle/>
            <a:p>
              <a:pPr algn="ctr">
                <a:lnSpc>
                  <a:spcPts val="3499"/>
                </a:lnSpc>
              </a:pPr>
            </a:p>
            <a:p>
              <a:pPr algn="ctr">
                <a:lnSpc>
                  <a:spcPts val="3499"/>
                </a:lnSpc>
              </a:pPr>
            </a:p>
            <a:p>
              <a:pPr algn="ctr">
                <a:lnSpc>
                  <a:spcPts val="3499"/>
                </a:lnSpc>
                <a:spcBef>
                  <a:spcPct val="0"/>
                </a:spcBef>
              </a:pPr>
              <a:r>
                <a:rPr lang="en-US" sz="2499">
                  <a:solidFill>
                    <a:srgbClr val="0E0403"/>
                  </a:solidFill>
                  <a:latin typeface="Canva Sans"/>
                </a:rPr>
                <a:t>Here n=20, as graph becomes linear from here</a:t>
              </a:r>
            </a:p>
          </p:txBody>
        </p:sp>
      </p:grpSp>
      <p:grpSp>
        <p:nvGrpSpPr>
          <p:cNvPr name="Group 10" id="10"/>
          <p:cNvGrpSpPr/>
          <p:nvPr/>
        </p:nvGrpSpPr>
        <p:grpSpPr>
          <a:xfrm rot="0">
            <a:off x="2979113" y="687305"/>
            <a:ext cx="12329775" cy="1730229"/>
            <a:chOff x="0" y="0"/>
            <a:chExt cx="3247348" cy="455698"/>
          </a:xfrm>
        </p:grpSpPr>
        <p:sp>
          <p:nvSpPr>
            <p:cNvPr name="Freeform 11" id="11"/>
            <p:cNvSpPr/>
            <p:nvPr/>
          </p:nvSpPr>
          <p:spPr>
            <a:xfrm flipH="false" flipV="false" rot="0">
              <a:off x="0" y="0"/>
              <a:ext cx="3247348" cy="455698"/>
            </a:xfrm>
            <a:custGeom>
              <a:avLst/>
              <a:gdLst/>
              <a:ahLst/>
              <a:cxnLst/>
              <a:rect r="r" b="b" t="t" l="l"/>
              <a:pathLst>
                <a:path h="455698" w="3247348">
                  <a:moveTo>
                    <a:pt x="0" y="0"/>
                  </a:moveTo>
                  <a:lnTo>
                    <a:pt x="3247348" y="0"/>
                  </a:lnTo>
                  <a:lnTo>
                    <a:pt x="3247348" y="455698"/>
                  </a:lnTo>
                  <a:lnTo>
                    <a:pt x="0" y="455698"/>
                  </a:lnTo>
                  <a:close/>
                </a:path>
              </a:pathLst>
            </a:custGeom>
            <a:solidFill>
              <a:srgbClr val="F1F2F2"/>
            </a:solidFill>
            <a:ln w="38100" cap="sq">
              <a:solidFill>
                <a:srgbClr val="000000"/>
              </a:solidFill>
              <a:prstDash val="solid"/>
              <a:miter/>
            </a:ln>
          </p:spPr>
        </p:sp>
        <p:sp>
          <p:nvSpPr>
            <p:cNvPr name="TextBox 12" id="12"/>
            <p:cNvSpPr txBox="true"/>
            <p:nvPr/>
          </p:nvSpPr>
          <p:spPr>
            <a:xfrm>
              <a:off x="0" y="-66675"/>
              <a:ext cx="3247348" cy="522373"/>
            </a:xfrm>
            <a:prstGeom prst="rect">
              <a:avLst/>
            </a:prstGeom>
          </p:spPr>
          <p:txBody>
            <a:bodyPr anchor="ctr" rtlCol="false" tIns="50800" lIns="50800" bIns="50800" rIns="50800"/>
            <a:lstStyle/>
            <a:p>
              <a:pPr algn="ctr">
                <a:lnSpc>
                  <a:spcPts val="5179"/>
                </a:lnSpc>
                <a:spcBef>
                  <a:spcPct val="0"/>
                </a:spcBef>
              </a:pPr>
              <a:r>
                <a:rPr lang="en-US" sz="3699">
                  <a:solidFill>
                    <a:srgbClr val="0E0403"/>
                  </a:solidFill>
                  <a:latin typeface="Canva Sans Bold"/>
                </a:rPr>
                <a:t>Executive Overview (Approach 1) - Part 1</a:t>
              </a:r>
            </a:p>
          </p:txBody>
        </p:sp>
      </p:grpSp>
      <p:grpSp>
        <p:nvGrpSpPr>
          <p:cNvPr name="Group 13" id="13"/>
          <p:cNvGrpSpPr/>
          <p:nvPr/>
        </p:nvGrpSpPr>
        <p:grpSpPr>
          <a:xfrm rot="0">
            <a:off x="-576611" y="8801100"/>
            <a:ext cx="19974273" cy="1861295"/>
            <a:chOff x="0" y="0"/>
            <a:chExt cx="5260714" cy="490218"/>
          </a:xfrm>
        </p:grpSpPr>
        <p:sp>
          <p:nvSpPr>
            <p:cNvPr name="Freeform 14" id="14"/>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5" id="15"/>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0">
            <a:off x="4285782" y="2417534"/>
            <a:ext cx="859614" cy="1291769"/>
          </a:xfrm>
          <a:custGeom>
            <a:avLst/>
            <a:gdLst/>
            <a:ahLst/>
            <a:cxnLst/>
            <a:rect r="r" b="b" t="t" l="l"/>
            <a:pathLst>
              <a:path h="1291769" w="859614">
                <a:moveTo>
                  <a:pt x="0" y="0"/>
                </a:moveTo>
                <a:lnTo>
                  <a:pt x="859613" y="0"/>
                </a:lnTo>
                <a:lnTo>
                  <a:pt x="859613" y="1291769"/>
                </a:lnTo>
                <a:lnTo>
                  <a:pt x="0" y="12917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3142605" y="2417534"/>
            <a:ext cx="859614" cy="1291769"/>
          </a:xfrm>
          <a:custGeom>
            <a:avLst/>
            <a:gdLst/>
            <a:ahLst/>
            <a:cxnLst/>
            <a:rect r="r" b="b" t="t" l="l"/>
            <a:pathLst>
              <a:path h="1291769" w="859614">
                <a:moveTo>
                  <a:pt x="0" y="0"/>
                </a:moveTo>
                <a:lnTo>
                  <a:pt x="859613" y="0"/>
                </a:lnTo>
                <a:lnTo>
                  <a:pt x="859613" y="1291769"/>
                </a:lnTo>
                <a:lnTo>
                  <a:pt x="0" y="12917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9047290" y="3709303"/>
            <a:ext cx="9050244" cy="5792156"/>
          </a:xfrm>
          <a:custGeom>
            <a:avLst/>
            <a:gdLst/>
            <a:ahLst/>
            <a:cxnLst/>
            <a:rect r="r" b="b" t="t" l="l"/>
            <a:pathLst>
              <a:path h="5792156" w="9050244">
                <a:moveTo>
                  <a:pt x="0" y="0"/>
                </a:moveTo>
                <a:lnTo>
                  <a:pt x="9050243" y="0"/>
                </a:lnTo>
                <a:lnTo>
                  <a:pt x="9050243" y="5792156"/>
                </a:lnTo>
                <a:lnTo>
                  <a:pt x="0" y="5792156"/>
                </a:lnTo>
                <a:lnTo>
                  <a:pt x="0" y="0"/>
                </a:lnTo>
                <a:close/>
              </a:path>
            </a:pathLst>
          </a:custGeom>
          <a:blipFill>
            <a:blip r:embed="rId8"/>
            <a:stretch>
              <a:fillRect l="0" t="0" r="0" b="0"/>
            </a:stretch>
          </a:blipFill>
        </p:spPr>
      </p:sp>
      <p:sp>
        <p:nvSpPr>
          <p:cNvPr name="TextBox 19" id="19"/>
          <p:cNvSpPr txBox="true"/>
          <p:nvPr/>
        </p:nvSpPr>
        <p:spPr>
          <a:xfrm rot="0">
            <a:off x="-929058" y="3652153"/>
            <a:ext cx="11289294" cy="1207828"/>
          </a:xfrm>
          <a:prstGeom prst="rect">
            <a:avLst/>
          </a:prstGeom>
        </p:spPr>
        <p:txBody>
          <a:bodyPr anchor="t" rtlCol="false" tIns="0" lIns="0" bIns="0" rIns="0">
            <a:spAutoFit/>
          </a:bodyPr>
          <a:lstStyle/>
          <a:p>
            <a:pPr algn="ctr">
              <a:lnSpc>
                <a:spcPts val="4758"/>
              </a:lnSpc>
            </a:pPr>
            <a:r>
              <a:rPr lang="en-US" sz="3399">
                <a:solidFill>
                  <a:srgbClr val="000000"/>
                </a:solidFill>
                <a:latin typeface="Fredoka Bold"/>
              </a:rPr>
              <a:t> RESULTS AND ANALYSIS:</a:t>
            </a:r>
          </a:p>
          <a:p>
            <a:pPr algn="ctr">
              <a:lnSpc>
                <a:spcPts val="503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3142605" y="3407052"/>
            <a:ext cx="4927677" cy="1532060"/>
          </a:xfrm>
          <a:custGeom>
            <a:avLst/>
            <a:gdLst/>
            <a:ahLst/>
            <a:cxnLst/>
            <a:rect r="r" b="b" t="t" l="l"/>
            <a:pathLst>
              <a:path h="1532060" w="4927677">
                <a:moveTo>
                  <a:pt x="0" y="0"/>
                </a:moveTo>
                <a:lnTo>
                  <a:pt x="4927677" y="0"/>
                </a:lnTo>
                <a:lnTo>
                  <a:pt x="4927677" y="1532060"/>
                </a:lnTo>
                <a:lnTo>
                  <a:pt x="0" y="15320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17718" y="7269040"/>
            <a:ext cx="4927677" cy="1532060"/>
          </a:xfrm>
          <a:custGeom>
            <a:avLst/>
            <a:gdLst/>
            <a:ahLst/>
            <a:cxnLst/>
            <a:rect r="r" b="b" t="t" l="l"/>
            <a:pathLst>
              <a:path h="1532060" w="4927677">
                <a:moveTo>
                  <a:pt x="0" y="0"/>
                </a:moveTo>
                <a:lnTo>
                  <a:pt x="4927677" y="0"/>
                </a:lnTo>
                <a:lnTo>
                  <a:pt x="4927677" y="1532060"/>
                </a:lnTo>
                <a:lnTo>
                  <a:pt x="0" y="15320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028700" y="3407052"/>
            <a:ext cx="7522151" cy="5823526"/>
            <a:chOff x="0" y="0"/>
            <a:chExt cx="1981143" cy="1533768"/>
          </a:xfrm>
        </p:grpSpPr>
        <p:sp>
          <p:nvSpPr>
            <p:cNvPr name="Freeform 8" id="8"/>
            <p:cNvSpPr/>
            <p:nvPr/>
          </p:nvSpPr>
          <p:spPr>
            <a:xfrm flipH="false" flipV="false" rot="0">
              <a:off x="0" y="0"/>
              <a:ext cx="1981143" cy="1533768"/>
            </a:xfrm>
            <a:custGeom>
              <a:avLst/>
              <a:gdLst/>
              <a:ahLst/>
              <a:cxnLst/>
              <a:rect r="r" b="b" t="t" l="l"/>
              <a:pathLst>
                <a:path h="1533768" w="1981143">
                  <a:moveTo>
                    <a:pt x="0" y="0"/>
                  </a:moveTo>
                  <a:lnTo>
                    <a:pt x="1981143" y="0"/>
                  </a:lnTo>
                  <a:lnTo>
                    <a:pt x="1981143" y="1533768"/>
                  </a:lnTo>
                  <a:lnTo>
                    <a:pt x="0" y="1533768"/>
                  </a:lnTo>
                  <a:close/>
                </a:path>
              </a:pathLst>
            </a:custGeom>
            <a:solidFill>
              <a:srgbClr val="F1F2F2"/>
            </a:solidFill>
          </p:spPr>
        </p:sp>
        <p:sp>
          <p:nvSpPr>
            <p:cNvPr name="TextBox 9" id="9"/>
            <p:cNvSpPr txBox="true"/>
            <p:nvPr/>
          </p:nvSpPr>
          <p:spPr>
            <a:xfrm>
              <a:off x="0" y="-47625"/>
              <a:ext cx="1981143" cy="1581393"/>
            </a:xfrm>
            <a:prstGeom prst="rect">
              <a:avLst/>
            </a:prstGeom>
          </p:spPr>
          <p:txBody>
            <a:bodyPr anchor="ctr" rtlCol="false" tIns="50800" lIns="50800" bIns="50800" rIns="50800"/>
            <a:lstStyle/>
            <a:p>
              <a:pPr algn="ctr">
                <a:lnSpc>
                  <a:spcPts val="3499"/>
                </a:lnSpc>
              </a:pPr>
            </a:p>
            <a:p>
              <a:pPr algn="ctr">
                <a:lnSpc>
                  <a:spcPts val="3499"/>
                </a:lnSpc>
              </a:pPr>
            </a:p>
            <a:p>
              <a:pPr algn="ctr">
                <a:lnSpc>
                  <a:spcPts val="3499"/>
                </a:lnSpc>
              </a:pPr>
            </a:p>
            <a:p>
              <a:pPr algn="ctr">
                <a:lnSpc>
                  <a:spcPts val="3499"/>
                </a:lnSpc>
              </a:pPr>
              <a:r>
                <a:rPr lang="en-US" sz="2499">
                  <a:solidFill>
                    <a:srgbClr val="0E0403"/>
                  </a:solidFill>
                  <a:latin typeface="Canva Sans"/>
                </a:rPr>
                <a:t>We divide the images into 20 clusters with the help of K-Means clustering</a:t>
              </a:r>
            </a:p>
            <a:p>
              <a:pPr algn="ctr">
                <a:lnSpc>
                  <a:spcPts val="3499"/>
                </a:lnSpc>
              </a:pPr>
            </a:p>
            <a:p>
              <a:pPr algn="ctr">
                <a:lnSpc>
                  <a:spcPts val="3499"/>
                </a:lnSpc>
              </a:pPr>
              <a:r>
                <a:rPr lang="en-US" sz="2499">
                  <a:solidFill>
                    <a:srgbClr val="0E0403"/>
                  </a:solidFill>
                  <a:latin typeface="Canva Sans"/>
                </a:rPr>
                <a:t>We perform Clustering for total of 10 times to increase the accuracy</a:t>
              </a:r>
            </a:p>
            <a:p>
              <a:pPr algn="ctr">
                <a:lnSpc>
                  <a:spcPts val="3499"/>
                </a:lnSpc>
                <a:spcBef>
                  <a:spcPct val="0"/>
                </a:spcBef>
              </a:pPr>
            </a:p>
          </p:txBody>
        </p:sp>
      </p:grpSp>
      <p:grpSp>
        <p:nvGrpSpPr>
          <p:cNvPr name="Group 10" id="10"/>
          <p:cNvGrpSpPr/>
          <p:nvPr/>
        </p:nvGrpSpPr>
        <p:grpSpPr>
          <a:xfrm rot="0">
            <a:off x="2979113" y="687305"/>
            <a:ext cx="12329775" cy="1730229"/>
            <a:chOff x="0" y="0"/>
            <a:chExt cx="3247348" cy="455698"/>
          </a:xfrm>
        </p:grpSpPr>
        <p:sp>
          <p:nvSpPr>
            <p:cNvPr name="Freeform 11" id="11"/>
            <p:cNvSpPr/>
            <p:nvPr/>
          </p:nvSpPr>
          <p:spPr>
            <a:xfrm flipH="false" flipV="false" rot="0">
              <a:off x="0" y="0"/>
              <a:ext cx="3247348" cy="455698"/>
            </a:xfrm>
            <a:custGeom>
              <a:avLst/>
              <a:gdLst/>
              <a:ahLst/>
              <a:cxnLst/>
              <a:rect r="r" b="b" t="t" l="l"/>
              <a:pathLst>
                <a:path h="455698" w="3247348">
                  <a:moveTo>
                    <a:pt x="0" y="0"/>
                  </a:moveTo>
                  <a:lnTo>
                    <a:pt x="3247348" y="0"/>
                  </a:lnTo>
                  <a:lnTo>
                    <a:pt x="3247348" y="455698"/>
                  </a:lnTo>
                  <a:lnTo>
                    <a:pt x="0" y="455698"/>
                  </a:lnTo>
                  <a:close/>
                </a:path>
              </a:pathLst>
            </a:custGeom>
            <a:solidFill>
              <a:srgbClr val="F1F2F2"/>
            </a:solidFill>
            <a:ln w="38100" cap="sq">
              <a:solidFill>
                <a:srgbClr val="000000"/>
              </a:solidFill>
              <a:prstDash val="solid"/>
              <a:miter/>
            </a:ln>
          </p:spPr>
        </p:sp>
        <p:sp>
          <p:nvSpPr>
            <p:cNvPr name="TextBox 12" id="12"/>
            <p:cNvSpPr txBox="true"/>
            <p:nvPr/>
          </p:nvSpPr>
          <p:spPr>
            <a:xfrm>
              <a:off x="0" y="-66675"/>
              <a:ext cx="3247348" cy="522373"/>
            </a:xfrm>
            <a:prstGeom prst="rect">
              <a:avLst/>
            </a:prstGeom>
          </p:spPr>
          <p:txBody>
            <a:bodyPr anchor="ctr" rtlCol="false" tIns="50800" lIns="50800" bIns="50800" rIns="50800"/>
            <a:lstStyle/>
            <a:p>
              <a:pPr algn="ctr">
                <a:lnSpc>
                  <a:spcPts val="5179"/>
                </a:lnSpc>
                <a:spcBef>
                  <a:spcPct val="0"/>
                </a:spcBef>
              </a:pPr>
              <a:r>
                <a:rPr lang="en-US" sz="3699">
                  <a:solidFill>
                    <a:srgbClr val="0E0403"/>
                  </a:solidFill>
                  <a:latin typeface="Canva Sans Bold"/>
                </a:rPr>
                <a:t>Executive Overview (Approach 1) - Part 1</a:t>
              </a:r>
            </a:p>
          </p:txBody>
        </p:sp>
      </p:grpSp>
      <p:grpSp>
        <p:nvGrpSpPr>
          <p:cNvPr name="Group 13" id="13"/>
          <p:cNvGrpSpPr/>
          <p:nvPr/>
        </p:nvGrpSpPr>
        <p:grpSpPr>
          <a:xfrm rot="0">
            <a:off x="-576611" y="8801100"/>
            <a:ext cx="19974273" cy="1861295"/>
            <a:chOff x="0" y="0"/>
            <a:chExt cx="5260714" cy="490218"/>
          </a:xfrm>
        </p:grpSpPr>
        <p:sp>
          <p:nvSpPr>
            <p:cNvPr name="Freeform 14" id="14"/>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5" id="15"/>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0">
            <a:off x="4285782" y="2417534"/>
            <a:ext cx="859614" cy="1291769"/>
          </a:xfrm>
          <a:custGeom>
            <a:avLst/>
            <a:gdLst/>
            <a:ahLst/>
            <a:cxnLst/>
            <a:rect r="r" b="b" t="t" l="l"/>
            <a:pathLst>
              <a:path h="1291769" w="859614">
                <a:moveTo>
                  <a:pt x="0" y="0"/>
                </a:moveTo>
                <a:lnTo>
                  <a:pt x="859613" y="0"/>
                </a:lnTo>
                <a:lnTo>
                  <a:pt x="859613" y="1291769"/>
                </a:lnTo>
                <a:lnTo>
                  <a:pt x="0" y="12917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3142605" y="2417534"/>
            <a:ext cx="859614" cy="1291769"/>
          </a:xfrm>
          <a:custGeom>
            <a:avLst/>
            <a:gdLst/>
            <a:ahLst/>
            <a:cxnLst/>
            <a:rect r="r" b="b" t="t" l="l"/>
            <a:pathLst>
              <a:path h="1291769" w="859614">
                <a:moveTo>
                  <a:pt x="0" y="0"/>
                </a:moveTo>
                <a:lnTo>
                  <a:pt x="859613" y="0"/>
                </a:lnTo>
                <a:lnTo>
                  <a:pt x="859613" y="1291769"/>
                </a:lnTo>
                <a:lnTo>
                  <a:pt x="0" y="12917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9109271" y="3845223"/>
            <a:ext cx="8926282" cy="4526256"/>
          </a:xfrm>
          <a:custGeom>
            <a:avLst/>
            <a:gdLst/>
            <a:ahLst/>
            <a:cxnLst/>
            <a:rect r="r" b="b" t="t" l="l"/>
            <a:pathLst>
              <a:path h="4526256" w="8926282">
                <a:moveTo>
                  <a:pt x="0" y="0"/>
                </a:moveTo>
                <a:lnTo>
                  <a:pt x="8926281" y="0"/>
                </a:lnTo>
                <a:lnTo>
                  <a:pt x="8926281" y="4526256"/>
                </a:lnTo>
                <a:lnTo>
                  <a:pt x="0" y="4526256"/>
                </a:lnTo>
                <a:lnTo>
                  <a:pt x="0" y="0"/>
                </a:lnTo>
                <a:close/>
              </a:path>
            </a:pathLst>
          </a:custGeom>
          <a:blipFill>
            <a:blip r:embed="rId8"/>
            <a:stretch>
              <a:fillRect l="0" t="0" r="0" b="0"/>
            </a:stretch>
          </a:blipFill>
        </p:spPr>
      </p:sp>
      <p:sp>
        <p:nvSpPr>
          <p:cNvPr name="TextBox 19" id="19"/>
          <p:cNvSpPr txBox="true"/>
          <p:nvPr/>
        </p:nvSpPr>
        <p:spPr>
          <a:xfrm rot="0">
            <a:off x="-1620670" y="3605598"/>
            <a:ext cx="12672518" cy="2033251"/>
          </a:xfrm>
          <a:prstGeom prst="rect">
            <a:avLst/>
          </a:prstGeom>
        </p:spPr>
        <p:txBody>
          <a:bodyPr anchor="t" rtlCol="false" tIns="0" lIns="0" bIns="0" rIns="0">
            <a:spAutoFit/>
          </a:bodyPr>
          <a:lstStyle/>
          <a:p>
            <a:pPr algn="ctr">
              <a:lnSpc>
                <a:spcPts val="5342"/>
              </a:lnSpc>
            </a:pPr>
            <a:r>
              <a:rPr lang="en-US" sz="3815">
                <a:solidFill>
                  <a:srgbClr val="000000"/>
                </a:solidFill>
                <a:latin typeface="Fredoka Bold"/>
              </a:rPr>
              <a:t>CLUSTERING OF IMAGES:</a:t>
            </a:r>
          </a:p>
          <a:p>
            <a:pPr algn="ctr">
              <a:lnSpc>
                <a:spcPts val="5342"/>
              </a:lnSpc>
            </a:pPr>
          </a:p>
          <a:p>
            <a:pPr algn="ctr">
              <a:lnSpc>
                <a:spcPts val="5647"/>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3142605" y="3407052"/>
            <a:ext cx="4927677" cy="1532060"/>
          </a:xfrm>
          <a:custGeom>
            <a:avLst/>
            <a:gdLst/>
            <a:ahLst/>
            <a:cxnLst/>
            <a:rect r="r" b="b" t="t" l="l"/>
            <a:pathLst>
              <a:path h="1532060" w="4927677">
                <a:moveTo>
                  <a:pt x="0" y="0"/>
                </a:moveTo>
                <a:lnTo>
                  <a:pt x="4927677" y="0"/>
                </a:lnTo>
                <a:lnTo>
                  <a:pt x="4927677" y="1532060"/>
                </a:lnTo>
                <a:lnTo>
                  <a:pt x="0" y="15320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17718" y="7269040"/>
            <a:ext cx="4927677" cy="1532060"/>
          </a:xfrm>
          <a:custGeom>
            <a:avLst/>
            <a:gdLst/>
            <a:ahLst/>
            <a:cxnLst/>
            <a:rect r="r" b="b" t="t" l="l"/>
            <a:pathLst>
              <a:path h="1532060" w="4927677">
                <a:moveTo>
                  <a:pt x="0" y="0"/>
                </a:moveTo>
                <a:lnTo>
                  <a:pt x="4927677" y="0"/>
                </a:lnTo>
                <a:lnTo>
                  <a:pt x="4927677" y="1532060"/>
                </a:lnTo>
                <a:lnTo>
                  <a:pt x="0" y="15320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028700" y="3169591"/>
            <a:ext cx="7522151" cy="6241599"/>
            <a:chOff x="0" y="0"/>
            <a:chExt cx="1981143" cy="1643878"/>
          </a:xfrm>
        </p:grpSpPr>
        <p:sp>
          <p:nvSpPr>
            <p:cNvPr name="Freeform 8" id="8"/>
            <p:cNvSpPr/>
            <p:nvPr/>
          </p:nvSpPr>
          <p:spPr>
            <a:xfrm flipH="false" flipV="false" rot="0">
              <a:off x="0" y="0"/>
              <a:ext cx="1981143" cy="1643878"/>
            </a:xfrm>
            <a:custGeom>
              <a:avLst/>
              <a:gdLst/>
              <a:ahLst/>
              <a:cxnLst/>
              <a:rect r="r" b="b" t="t" l="l"/>
              <a:pathLst>
                <a:path h="1643878" w="1981143">
                  <a:moveTo>
                    <a:pt x="0" y="0"/>
                  </a:moveTo>
                  <a:lnTo>
                    <a:pt x="1981143" y="0"/>
                  </a:lnTo>
                  <a:lnTo>
                    <a:pt x="1981143" y="1643878"/>
                  </a:lnTo>
                  <a:lnTo>
                    <a:pt x="0" y="1643878"/>
                  </a:lnTo>
                  <a:close/>
                </a:path>
              </a:pathLst>
            </a:custGeom>
            <a:solidFill>
              <a:srgbClr val="F1F2F2"/>
            </a:solidFill>
          </p:spPr>
        </p:sp>
        <p:sp>
          <p:nvSpPr>
            <p:cNvPr name="TextBox 9" id="9"/>
            <p:cNvSpPr txBox="true"/>
            <p:nvPr/>
          </p:nvSpPr>
          <p:spPr>
            <a:xfrm>
              <a:off x="0" y="-47625"/>
              <a:ext cx="1981143" cy="1691503"/>
            </a:xfrm>
            <a:prstGeom prst="rect">
              <a:avLst/>
            </a:prstGeom>
          </p:spPr>
          <p:txBody>
            <a:bodyPr anchor="ctr" rtlCol="false" tIns="50800" lIns="50800" bIns="50800" rIns="50800"/>
            <a:lstStyle/>
            <a:p>
              <a:pPr algn="ctr">
                <a:lnSpc>
                  <a:spcPts val="3499"/>
                </a:lnSpc>
              </a:pPr>
            </a:p>
            <a:p>
              <a:pPr algn="ctr">
                <a:lnSpc>
                  <a:spcPts val="3499"/>
                </a:lnSpc>
              </a:pPr>
            </a:p>
            <a:p>
              <a:pPr algn="ctr">
                <a:lnSpc>
                  <a:spcPts val="3499"/>
                </a:lnSpc>
              </a:pPr>
            </a:p>
            <a:p>
              <a:pPr algn="ctr">
                <a:lnSpc>
                  <a:spcPts val="3499"/>
                </a:lnSpc>
              </a:pPr>
              <a:r>
                <a:rPr lang="en-US" sz="2499">
                  <a:solidFill>
                    <a:srgbClr val="0E0403"/>
                  </a:solidFill>
                  <a:latin typeface="Canva Sans"/>
                </a:rPr>
                <a:t>In this segment of the code we will visualize the clustered images using the </a:t>
              </a:r>
              <a:r>
                <a:rPr lang="en-US" sz="2499">
                  <a:solidFill>
                    <a:srgbClr val="0E0403"/>
                  </a:solidFill>
                  <a:latin typeface="Canva Sans Bold"/>
                </a:rPr>
                <a:t>display_clustered_images</a:t>
              </a:r>
              <a:r>
                <a:rPr lang="en-US" sz="2499">
                  <a:solidFill>
                    <a:srgbClr val="0E0403"/>
                  </a:solidFill>
                  <a:latin typeface="Canva Sans"/>
                </a:rPr>
                <a:t> function.</a:t>
              </a:r>
            </a:p>
            <a:p>
              <a:pPr algn="ctr">
                <a:lnSpc>
                  <a:spcPts val="3499"/>
                </a:lnSpc>
              </a:pPr>
            </a:p>
            <a:p>
              <a:pPr algn="ctr">
                <a:lnSpc>
                  <a:spcPts val="3499"/>
                </a:lnSpc>
              </a:pPr>
              <a:r>
                <a:rPr lang="en-US" sz="2499">
                  <a:solidFill>
                    <a:srgbClr val="0E0403"/>
                  </a:solidFill>
                  <a:latin typeface="Canva Sans"/>
                </a:rPr>
                <a:t>After this f</a:t>
              </a:r>
              <a:r>
                <a:rPr lang="en-US" sz="2499">
                  <a:solidFill>
                    <a:srgbClr val="0E0403"/>
                  </a:solidFill>
                  <a:latin typeface="Canva Sans"/>
                </a:rPr>
                <a:t>or each cluster, segregate the images belonging to that cluster horizontally and display them and assign titles to the subplots indicating the cluster number.</a:t>
              </a:r>
            </a:p>
            <a:p>
              <a:pPr algn="ctr">
                <a:lnSpc>
                  <a:spcPts val="3359"/>
                </a:lnSpc>
                <a:spcBef>
                  <a:spcPct val="0"/>
                </a:spcBef>
              </a:pPr>
            </a:p>
          </p:txBody>
        </p:sp>
      </p:grpSp>
      <p:grpSp>
        <p:nvGrpSpPr>
          <p:cNvPr name="Group 10" id="10"/>
          <p:cNvGrpSpPr/>
          <p:nvPr/>
        </p:nvGrpSpPr>
        <p:grpSpPr>
          <a:xfrm rot="0">
            <a:off x="2979113" y="687305"/>
            <a:ext cx="12329775" cy="1730229"/>
            <a:chOff x="0" y="0"/>
            <a:chExt cx="3247348" cy="455698"/>
          </a:xfrm>
        </p:grpSpPr>
        <p:sp>
          <p:nvSpPr>
            <p:cNvPr name="Freeform 11" id="11"/>
            <p:cNvSpPr/>
            <p:nvPr/>
          </p:nvSpPr>
          <p:spPr>
            <a:xfrm flipH="false" flipV="false" rot="0">
              <a:off x="0" y="0"/>
              <a:ext cx="3247348" cy="455698"/>
            </a:xfrm>
            <a:custGeom>
              <a:avLst/>
              <a:gdLst/>
              <a:ahLst/>
              <a:cxnLst/>
              <a:rect r="r" b="b" t="t" l="l"/>
              <a:pathLst>
                <a:path h="455698" w="3247348">
                  <a:moveTo>
                    <a:pt x="0" y="0"/>
                  </a:moveTo>
                  <a:lnTo>
                    <a:pt x="3247348" y="0"/>
                  </a:lnTo>
                  <a:lnTo>
                    <a:pt x="3247348" y="455698"/>
                  </a:lnTo>
                  <a:lnTo>
                    <a:pt x="0" y="455698"/>
                  </a:lnTo>
                  <a:close/>
                </a:path>
              </a:pathLst>
            </a:custGeom>
            <a:solidFill>
              <a:srgbClr val="F1F2F2"/>
            </a:solidFill>
            <a:ln w="38100" cap="sq">
              <a:solidFill>
                <a:srgbClr val="000000"/>
              </a:solidFill>
              <a:prstDash val="solid"/>
              <a:miter/>
            </a:ln>
          </p:spPr>
        </p:sp>
        <p:sp>
          <p:nvSpPr>
            <p:cNvPr name="TextBox 12" id="12"/>
            <p:cNvSpPr txBox="true"/>
            <p:nvPr/>
          </p:nvSpPr>
          <p:spPr>
            <a:xfrm>
              <a:off x="0" y="-66675"/>
              <a:ext cx="3247348" cy="522373"/>
            </a:xfrm>
            <a:prstGeom prst="rect">
              <a:avLst/>
            </a:prstGeom>
          </p:spPr>
          <p:txBody>
            <a:bodyPr anchor="ctr" rtlCol="false" tIns="50800" lIns="50800" bIns="50800" rIns="50800"/>
            <a:lstStyle/>
            <a:p>
              <a:pPr algn="ctr">
                <a:lnSpc>
                  <a:spcPts val="5179"/>
                </a:lnSpc>
                <a:spcBef>
                  <a:spcPct val="0"/>
                </a:spcBef>
              </a:pPr>
              <a:r>
                <a:rPr lang="en-US" sz="3699">
                  <a:solidFill>
                    <a:srgbClr val="0E0403"/>
                  </a:solidFill>
                  <a:latin typeface="Canva Sans Bold"/>
                </a:rPr>
                <a:t>Executive Overview (Approach 1) - Part 1</a:t>
              </a:r>
            </a:p>
          </p:txBody>
        </p:sp>
      </p:grpSp>
      <p:grpSp>
        <p:nvGrpSpPr>
          <p:cNvPr name="Group 13" id="13"/>
          <p:cNvGrpSpPr/>
          <p:nvPr/>
        </p:nvGrpSpPr>
        <p:grpSpPr>
          <a:xfrm rot="0">
            <a:off x="-576611" y="8801100"/>
            <a:ext cx="19974273" cy="1861295"/>
            <a:chOff x="0" y="0"/>
            <a:chExt cx="5260714" cy="490218"/>
          </a:xfrm>
        </p:grpSpPr>
        <p:sp>
          <p:nvSpPr>
            <p:cNvPr name="Freeform 14" id="14"/>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5" id="15"/>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0">
            <a:off x="4285782" y="2417534"/>
            <a:ext cx="859614" cy="1291769"/>
          </a:xfrm>
          <a:custGeom>
            <a:avLst/>
            <a:gdLst/>
            <a:ahLst/>
            <a:cxnLst/>
            <a:rect r="r" b="b" t="t" l="l"/>
            <a:pathLst>
              <a:path h="1291769" w="859614">
                <a:moveTo>
                  <a:pt x="0" y="0"/>
                </a:moveTo>
                <a:lnTo>
                  <a:pt x="859613" y="0"/>
                </a:lnTo>
                <a:lnTo>
                  <a:pt x="859613" y="1291769"/>
                </a:lnTo>
                <a:lnTo>
                  <a:pt x="0" y="12917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3142605" y="2417534"/>
            <a:ext cx="859614" cy="1291769"/>
          </a:xfrm>
          <a:custGeom>
            <a:avLst/>
            <a:gdLst/>
            <a:ahLst/>
            <a:cxnLst/>
            <a:rect r="r" b="b" t="t" l="l"/>
            <a:pathLst>
              <a:path h="1291769" w="859614">
                <a:moveTo>
                  <a:pt x="0" y="0"/>
                </a:moveTo>
                <a:lnTo>
                  <a:pt x="859613" y="0"/>
                </a:lnTo>
                <a:lnTo>
                  <a:pt x="859613" y="1291769"/>
                </a:lnTo>
                <a:lnTo>
                  <a:pt x="0" y="12917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9353190" y="3775400"/>
            <a:ext cx="8717092" cy="2850311"/>
          </a:xfrm>
          <a:custGeom>
            <a:avLst/>
            <a:gdLst/>
            <a:ahLst/>
            <a:cxnLst/>
            <a:rect r="r" b="b" t="t" l="l"/>
            <a:pathLst>
              <a:path h="2850311" w="8717092">
                <a:moveTo>
                  <a:pt x="0" y="0"/>
                </a:moveTo>
                <a:lnTo>
                  <a:pt x="8717092" y="0"/>
                </a:lnTo>
                <a:lnTo>
                  <a:pt x="8717092" y="2850311"/>
                </a:lnTo>
                <a:lnTo>
                  <a:pt x="0" y="2850311"/>
                </a:lnTo>
                <a:lnTo>
                  <a:pt x="0" y="0"/>
                </a:lnTo>
                <a:close/>
              </a:path>
            </a:pathLst>
          </a:custGeom>
          <a:blipFill>
            <a:blip r:embed="rId8"/>
            <a:stretch>
              <a:fillRect l="-420" t="0" r="-420" b="0"/>
            </a:stretch>
          </a:blipFill>
        </p:spPr>
      </p:sp>
      <p:sp>
        <p:nvSpPr>
          <p:cNvPr name="TextBox 19" id="19"/>
          <p:cNvSpPr txBox="true"/>
          <p:nvPr/>
        </p:nvSpPr>
        <p:spPr>
          <a:xfrm rot="0">
            <a:off x="-929058" y="3652153"/>
            <a:ext cx="11289294" cy="1809071"/>
          </a:xfrm>
          <a:prstGeom prst="rect">
            <a:avLst/>
          </a:prstGeom>
        </p:spPr>
        <p:txBody>
          <a:bodyPr anchor="t" rtlCol="false" tIns="0" lIns="0" bIns="0" rIns="0">
            <a:spAutoFit/>
          </a:bodyPr>
          <a:lstStyle/>
          <a:p>
            <a:pPr algn="ctr">
              <a:lnSpc>
                <a:spcPts val="4758"/>
              </a:lnSpc>
            </a:pPr>
            <a:r>
              <a:rPr lang="en-US" sz="3399">
                <a:solidFill>
                  <a:srgbClr val="000000"/>
                </a:solidFill>
                <a:latin typeface="Fredoka Bold"/>
              </a:rPr>
              <a:t>DISPLAYING CLUSTERED IMAGES:</a:t>
            </a:r>
          </a:p>
          <a:p>
            <a:pPr algn="ctr">
              <a:lnSpc>
                <a:spcPts val="4758"/>
              </a:lnSpc>
            </a:pPr>
          </a:p>
          <a:p>
            <a:pPr algn="ctr">
              <a:lnSpc>
                <a:spcPts val="503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794469" y="163586"/>
            <a:ext cx="12329775" cy="1730229"/>
            <a:chOff x="0" y="0"/>
            <a:chExt cx="3247348" cy="455698"/>
          </a:xfrm>
        </p:grpSpPr>
        <p:sp>
          <p:nvSpPr>
            <p:cNvPr name="Freeform 3" id="3"/>
            <p:cNvSpPr/>
            <p:nvPr/>
          </p:nvSpPr>
          <p:spPr>
            <a:xfrm flipH="false" flipV="false" rot="0">
              <a:off x="0" y="0"/>
              <a:ext cx="3247348" cy="455698"/>
            </a:xfrm>
            <a:custGeom>
              <a:avLst/>
              <a:gdLst/>
              <a:ahLst/>
              <a:cxnLst/>
              <a:rect r="r" b="b" t="t" l="l"/>
              <a:pathLst>
                <a:path h="455698" w="3247348">
                  <a:moveTo>
                    <a:pt x="0" y="0"/>
                  </a:moveTo>
                  <a:lnTo>
                    <a:pt x="3247348" y="0"/>
                  </a:lnTo>
                  <a:lnTo>
                    <a:pt x="3247348" y="455698"/>
                  </a:lnTo>
                  <a:lnTo>
                    <a:pt x="0" y="455698"/>
                  </a:lnTo>
                  <a:close/>
                </a:path>
              </a:pathLst>
            </a:custGeom>
            <a:solidFill>
              <a:srgbClr val="F1F2F2"/>
            </a:solidFill>
            <a:ln w="38100" cap="sq">
              <a:solidFill>
                <a:srgbClr val="000000"/>
              </a:solidFill>
              <a:prstDash val="solid"/>
              <a:miter/>
            </a:ln>
          </p:spPr>
        </p:sp>
        <p:sp>
          <p:nvSpPr>
            <p:cNvPr name="TextBox 4" id="4"/>
            <p:cNvSpPr txBox="true"/>
            <p:nvPr/>
          </p:nvSpPr>
          <p:spPr>
            <a:xfrm>
              <a:off x="0" y="-66675"/>
              <a:ext cx="3247348" cy="522373"/>
            </a:xfrm>
            <a:prstGeom prst="rect">
              <a:avLst/>
            </a:prstGeom>
          </p:spPr>
          <p:txBody>
            <a:bodyPr anchor="ctr" rtlCol="false" tIns="50800" lIns="50800" bIns="50800" rIns="50800"/>
            <a:lstStyle/>
            <a:p>
              <a:pPr algn="ctr">
                <a:lnSpc>
                  <a:spcPts val="5179"/>
                </a:lnSpc>
                <a:spcBef>
                  <a:spcPct val="0"/>
                </a:spcBef>
              </a:pPr>
              <a:r>
                <a:rPr lang="en-US" sz="3699">
                  <a:solidFill>
                    <a:srgbClr val="0E0403"/>
                  </a:solidFill>
                  <a:latin typeface="Canva Sans Bold"/>
                </a:rPr>
                <a:t>Output of Part 1 (Approach 1)</a:t>
              </a:r>
            </a:p>
          </p:txBody>
        </p:sp>
      </p:grpSp>
      <p:sp>
        <p:nvSpPr>
          <p:cNvPr name="Freeform 5" id="5"/>
          <p:cNvSpPr/>
          <p:nvPr/>
        </p:nvSpPr>
        <p:spPr>
          <a:xfrm flipH="false" flipV="false" rot="0">
            <a:off x="534803" y="2179292"/>
            <a:ext cx="9101732" cy="7662727"/>
          </a:xfrm>
          <a:custGeom>
            <a:avLst/>
            <a:gdLst/>
            <a:ahLst/>
            <a:cxnLst/>
            <a:rect r="r" b="b" t="t" l="l"/>
            <a:pathLst>
              <a:path h="7662727" w="9101732">
                <a:moveTo>
                  <a:pt x="0" y="0"/>
                </a:moveTo>
                <a:lnTo>
                  <a:pt x="9101732" y="0"/>
                </a:lnTo>
                <a:lnTo>
                  <a:pt x="9101732" y="7662728"/>
                </a:lnTo>
                <a:lnTo>
                  <a:pt x="0" y="7662728"/>
                </a:lnTo>
                <a:lnTo>
                  <a:pt x="0" y="0"/>
                </a:lnTo>
                <a:close/>
              </a:path>
            </a:pathLst>
          </a:custGeom>
          <a:blipFill>
            <a:blip r:embed="rId2"/>
            <a:stretch>
              <a:fillRect l="-16896" t="0" r="-16896" b="0"/>
            </a:stretch>
          </a:blipFill>
        </p:spPr>
      </p:sp>
      <p:sp>
        <p:nvSpPr>
          <p:cNvPr name="Freeform 6" id="6"/>
          <p:cNvSpPr/>
          <p:nvPr/>
        </p:nvSpPr>
        <p:spPr>
          <a:xfrm flipH="false" flipV="false" rot="0">
            <a:off x="9941257" y="2416286"/>
            <a:ext cx="8020369" cy="7632602"/>
          </a:xfrm>
          <a:custGeom>
            <a:avLst/>
            <a:gdLst/>
            <a:ahLst/>
            <a:cxnLst/>
            <a:rect r="r" b="b" t="t" l="l"/>
            <a:pathLst>
              <a:path h="7632602" w="8020369">
                <a:moveTo>
                  <a:pt x="0" y="0"/>
                </a:moveTo>
                <a:lnTo>
                  <a:pt x="8020369" y="0"/>
                </a:lnTo>
                <a:lnTo>
                  <a:pt x="8020369" y="7632602"/>
                </a:lnTo>
                <a:lnTo>
                  <a:pt x="0" y="7632602"/>
                </a:lnTo>
                <a:lnTo>
                  <a:pt x="0" y="0"/>
                </a:lnTo>
                <a:close/>
              </a:path>
            </a:pathLst>
          </a:custGeom>
          <a:blipFill>
            <a:blip r:embed="rId3"/>
            <a:stretch>
              <a:fillRect l="-21709" t="0" r="-28036" b="0"/>
            </a:stretch>
          </a:blipFill>
        </p:spPr>
      </p:sp>
      <p:grpSp>
        <p:nvGrpSpPr>
          <p:cNvPr name="Group 7" id="7"/>
          <p:cNvGrpSpPr/>
          <p:nvPr/>
        </p:nvGrpSpPr>
        <p:grpSpPr>
          <a:xfrm rot="0">
            <a:off x="5638427" y="8044615"/>
            <a:ext cx="7996216" cy="1052554"/>
            <a:chOff x="0" y="0"/>
            <a:chExt cx="2105999" cy="277216"/>
          </a:xfrm>
        </p:grpSpPr>
        <p:sp>
          <p:nvSpPr>
            <p:cNvPr name="Freeform 8" id="8"/>
            <p:cNvSpPr/>
            <p:nvPr/>
          </p:nvSpPr>
          <p:spPr>
            <a:xfrm flipH="false" flipV="false" rot="0">
              <a:off x="0" y="0"/>
              <a:ext cx="2105999" cy="277216"/>
            </a:xfrm>
            <a:custGeom>
              <a:avLst/>
              <a:gdLst/>
              <a:ahLst/>
              <a:cxnLst/>
              <a:rect r="r" b="b" t="t" l="l"/>
              <a:pathLst>
                <a:path h="277216" w="2105999">
                  <a:moveTo>
                    <a:pt x="49378" y="0"/>
                  </a:moveTo>
                  <a:lnTo>
                    <a:pt x="2056621" y="0"/>
                  </a:lnTo>
                  <a:cubicBezTo>
                    <a:pt x="2069717" y="0"/>
                    <a:pt x="2082277" y="5202"/>
                    <a:pt x="2091537" y="14463"/>
                  </a:cubicBezTo>
                  <a:cubicBezTo>
                    <a:pt x="2100797" y="23723"/>
                    <a:pt x="2105999" y="36282"/>
                    <a:pt x="2105999" y="49378"/>
                  </a:cubicBezTo>
                  <a:lnTo>
                    <a:pt x="2105999" y="227838"/>
                  </a:lnTo>
                  <a:cubicBezTo>
                    <a:pt x="2105999" y="240934"/>
                    <a:pt x="2100797" y="253493"/>
                    <a:pt x="2091537" y="262753"/>
                  </a:cubicBezTo>
                  <a:cubicBezTo>
                    <a:pt x="2082277" y="272014"/>
                    <a:pt x="2069717" y="277216"/>
                    <a:pt x="2056621" y="277216"/>
                  </a:cubicBezTo>
                  <a:lnTo>
                    <a:pt x="49378" y="277216"/>
                  </a:lnTo>
                  <a:cubicBezTo>
                    <a:pt x="36282" y="277216"/>
                    <a:pt x="23723" y="272014"/>
                    <a:pt x="14463" y="262753"/>
                  </a:cubicBezTo>
                  <a:cubicBezTo>
                    <a:pt x="5202" y="253493"/>
                    <a:pt x="0" y="240934"/>
                    <a:pt x="0" y="227838"/>
                  </a:cubicBezTo>
                  <a:lnTo>
                    <a:pt x="0" y="49378"/>
                  </a:lnTo>
                  <a:cubicBezTo>
                    <a:pt x="0" y="36282"/>
                    <a:pt x="5202" y="23723"/>
                    <a:pt x="14463" y="14463"/>
                  </a:cubicBezTo>
                  <a:cubicBezTo>
                    <a:pt x="23723" y="5202"/>
                    <a:pt x="36282" y="0"/>
                    <a:pt x="49378" y="0"/>
                  </a:cubicBezTo>
                  <a:close/>
                </a:path>
              </a:pathLst>
            </a:custGeom>
            <a:solidFill>
              <a:srgbClr val="DDDEDE"/>
            </a:solidFill>
          </p:spPr>
        </p:sp>
        <p:sp>
          <p:nvSpPr>
            <p:cNvPr name="TextBox 9" id="9"/>
            <p:cNvSpPr txBox="true"/>
            <p:nvPr/>
          </p:nvSpPr>
          <p:spPr>
            <a:xfrm>
              <a:off x="0" y="-38100"/>
              <a:ext cx="2105999" cy="315316"/>
            </a:xfrm>
            <a:prstGeom prst="rect">
              <a:avLst/>
            </a:prstGeom>
          </p:spPr>
          <p:txBody>
            <a:bodyPr anchor="ctr" rtlCol="false" tIns="50800" lIns="50800" bIns="50800" rIns="50800"/>
            <a:lstStyle/>
            <a:p>
              <a:pPr algn="ctr">
                <a:lnSpc>
                  <a:spcPts val="2659"/>
                </a:lnSpc>
              </a:pPr>
              <a:r>
                <a:rPr lang="en-US" sz="1899">
                  <a:solidFill>
                    <a:srgbClr val="000000"/>
                  </a:solidFill>
                  <a:latin typeface="Canva Sans"/>
                </a:rPr>
                <a:t>Thus, we can see that the images are getting clustered into 20 different clusters</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702620" y="163586"/>
            <a:ext cx="12329775" cy="1730229"/>
            <a:chOff x="0" y="0"/>
            <a:chExt cx="3247348" cy="455698"/>
          </a:xfrm>
        </p:grpSpPr>
        <p:sp>
          <p:nvSpPr>
            <p:cNvPr name="Freeform 3" id="3"/>
            <p:cNvSpPr/>
            <p:nvPr/>
          </p:nvSpPr>
          <p:spPr>
            <a:xfrm flipH="false" flipV="false" rot="0">
              <a:off x="0" y="0"/>
              <a:ext cx="3247348" cy="455698"/>
            </a:xfrm>
            <a:custGeom>
              <a:avLst/>
              <a:gdLst/>
              <a:ahLst/>
              <a:cxnLst/>
              <a:rect r="r" b="b" t="t" l="l"/>
              <a:pathLst>
                <a:path h="455698" w="3247348">
                  <a:moveTo>
                    <a:pt x="0" y="0"/>
                  </a:moveTo>
                  <a:lnTo>
                    <a:pt x="3247348" y="0"/>
                  </a:lnTo>
                  <a:lnTo>
                    <a:pt x="3247348" y="455698"/>
                  </a:lnTo>
                  <a:lnTo>
                    <a:pt x="0" y="455698"/>
                  </a:lnTo>
                  <a:close/>
                </a:path>
              </a:pathLst>
            </a:custGeom>
            <a:solidFill>
              <a:srgbClr val="F1F2F2"/>
            </a:solidFill>
            <a:ln w="38100" cap="sq">
              <a:solidFill>
                <a:srgbClr val="000000"/>
              </a:solidFill>
              <a:prstDash val="solid"/>
              <a:miter/>
            </a:ln>
          </p:spPr>
        </p:sp>
        <p:sp>
          <p:nvSpPr>
            <p:cNvPr name="TextBox 4" id="4"/>
            <p:cNvSpPr txBox="true"/>
            <p:nvPr/>
          </p:nvSpPr>
          <p:spPr>
            <a:xfrm>
              <a:off x="0" y="-66675"/>
              <a:ext cx="3247348" cy="522373"/>
            </a:xfrm>
            <a:prstGeom prst="rect">
              <a:avLst/>
            </a:prstGeom>
          </p:spPr>
          <p:txBody>
            <a:bodyPr anchor="ctr" rtlCol="false" tIns="50800" lIns="50800" bIns="50800" rIns="50800"/>
            <a:lstStyle/>
            <a:p>
              <a:pPr algn="ctr">
                <a:lnSpc>
                  <a:spcPts val="5179"/>
                </a:lnSpc>
                <a:spcBef>
                  <a:spcPct val="0"/>
                </a:spcBef>
              </a:pPr>
              <a:r>
                <a:rPr lang="en-US" sz="3699">
                  <a:solidFill>
                    <a:srgbClr val="0E0403"/>
                  </a:solidFill>
                  <a:latin typeface="Canva Sans Bold"/>
                </a:rPr>
                <a:t>Output of Part 1 (Approach 1)</a:t>
              </a:r>
            </a:p>
          </p:txBody>
        </p:sp>
      </p:grpSp>
      <p:sp>
        <p:nvSpPr>
          <p:cNvPr name="Freeform 5" id="5"/>
          <p:cNvSpPr/>
          <p:nvPr/>
        </p:nvSpPr>
        <p:spPr>
          <a:xfrm flipH="false" flipV="false" rot="0">
            <a:off x="-186413" y="2526392"/>
            <a:ext cx="9689935" cy="6139424"/>
          </a:xfrm>
          <a:custGeom>
            <a:avLst/>
            <a:gdLst/>
            <a:ahLst/>
            <a:cxnLst/>
            <a:rect r="r" b="b" t="t" l="l"/>
            <a:pathLst>
              <a:path h="6139424" w="9689935">
                <a:moveTo>
                  <a:pt x="0" y="0"/>
                </a:moveTo>
                <a:lnTo>
                  <a:pt x="9689935" y="0"/>
                </a:lnTo>
                <a:lnTo>
                  <a:pt x="9689935" y="6139424"/>
                </a:lnTo>
                <a:lnTo>
                  <a:pt x="0" y="6139424"/>
                </a:lnTo>
                <a:lnTo>
                  <a:pt x="0" y="0"/>
                </a:lnTo>
                <a:close/>
              </a:path>
            </a:pathLst>
          </a:custGeom>
          <a:blipFill>
            <a:blip r:embed="rId2"/>
            <a:stretch>
              <a:fillRect l="0" t="0" r="0" b="0"/>
            </a:stretch>
          </a:blipFill>
        </p:spPr>
      </p:sp>
      <p:sp>
        <p:nvSpPr>
          <p:cNvPr name="Freeform 6" id="6"/>
          <p:cNvSpPr/>
          <p:nvPr/>
        </p:nvSpPr>
        <p:spPr>
          <a:xfrm flipH="false" flipV="false" rot="0">
            <a:off x="9768356" y="2684668"/>
            <a:ext cx="8365913" cy="5981148"/>
          </a:xfrm>
          <a:custGeom>
            <a:avLst/>
            <a:gdLst/>
            <a:ahLst/>
            <a:cxnLst/>
            <a:rect r="r" b="b" t="t" l="l"/>
            <a:pathLst>
              <a:path h="5981148" w="8365913">
                <a:moveTo>
                  <a:pt x="0" y="0"/>
                </a:moveTo>
                <a:lnTo>
                  <a:pt x="8365913" y="0"/>
                </a:lnTo>
                <a:lnTo>
                  <a:pt x="8365913" y="5981148"/>
                </a:lnTo>
                <a:lnTo>
                  <a:pt x="0" y="5981148"/>
                </a:lnTo>
                <a:lnTo>
                  <a:pt x="0" y="0"/>
                </a:lnTo>
                <a:close/>
              </a:path>
            </a:pathLst>
          </a:custGeom>
          <a:blipFill>
            <a:blip r:embed="rId3"/>
            <a:stretch>
              <a:fillRect l="-4926" t="0" r="-4926"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DAGCaH4QytU</dc:identifier>
  <dcterms:modified xsi:type="dcterms:W3CDTF">2011-08-01T06:04:30Z</dcterms:modified>
  <cp:revision>1</cp:revision>
  <dc:title>DS_203 Project </dc:title>
</cp:coreProperties>
</file>